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54"/>
  </p:notesMasterIdLst>
  <p:sldIdLst>
    <p:sldId id="256" r:id="rId2"/>
    <p:sldId id="257" r:id="rId3"/>
    <p:sldId id="258" r:id="rId4"/>
    <p:sldId id="262" r:id="rId5"/>
    <p:sldId id="274" r:id="rId6"/>
    <p:sldId id="300" r:id="rId7"/>
    <p:sldId id="263" r:id="rId8"/>
    <p:sldId id="275" r:id="rId9"/>
    <p:sldId id="264" r:id="rId10"/>
    <p:sldId id="276" r:id="rId11"/>
    <p:sldId id="310" r:id="rId12"/>
    <p:sldId id="311" r:id="rId13"/>
    <p:sldId id="312" r:id="rId14"/>
    <p:sldId id="313" r:id="rId15"/>
    <p:sldId id="265" r:id="rId16"/>
    <p:sldId id="301" r:id="rId17"/>
    <p:sldId id="302" r:id="rId18"/>
    <p:sldId id="303" r:id="rId19"/>
    <p:sldId id="268" r:id="rId20"/>
    <p:sldId id="269" r:id="rId21"/>
    <p:sldId id="277" r:id="rId22"/>
    <p:sldId id="304" r:id="rId23"/>
    <p:sldId id="305" r:id="rId24"/>
    <p:sldId id="270" r:id="rId25"/>
    <p:sldId id="271" r:id="rId26"/>
    <p:sldId id="272" r:id="rId27"/>
    <p:sldId id="278" r:id="rId28"/>
    <p:sldId id="306" r:id="rId29"/>
    <p:sldId id="279" r:id="rId30"/>
    <p:sldId id="280" r:id="rId31"/>
    <p:sldId id="307" r:id="rId32"/>
    <p:sldId id="282" r:id="rId33"/>
    <p:sldId id="308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314" r:id="rId46"/>
    <p:sldId id="294" r:id="rId47"/>
    <p:sldId id="295" r:id="rId48"/>
    <p:sldId id="296" r:id="rId49"/>
    <p:sldId id="309" r:id="rId50"/>
    <p:sldId id="297" r:id="rId51"/>
    <p:sldId id="298" r:id="rId52"/>
    <p:sldId id="299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5" autoAdjust="0"/>
    <p:restoredTop sz="94660"/>
  </p:normalViewPr>
  <p:slideViewPr>
    <p:cSldViewPr>
      <p:cViewPr varScale="1">
        <p:scale>
          <a:sx n="72" d="100"/>
          <a:sy n="72" d="100"/>
        </p:scale>
        <p:origin x="768" y="54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3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25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78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7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03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41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13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3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58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93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735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95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44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474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1150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35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713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610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190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76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174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093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669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571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118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996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129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150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341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1144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679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786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384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73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385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3604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472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75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93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328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39783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994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2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66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14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81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70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2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544762"/>
            <a:ext cx="7772400" cy="4114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551656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5516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541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7559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541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55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755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7967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11943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7967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11943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550" y="160020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60020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3550" y="27622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407025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2600" y="12192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2600" y="59737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16200000">
            <a:off x="-2055530" y="2893731"/>
            <a:ext cx="4572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 Working with Drawing Aids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8669" y="274373"/>
            <a:ext cx="3621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Learning Objectives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908669" y="953631"/>
            <a:ext cx="811106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Layers and line types.</a:t>
            </a:r>
          </a:p>
          <a:p>
            <a:r>
              <a:rPr lang="en-US" sz="2000" dirty="0" smtClean="0"/>
              <a:t>• </a:t>
            </a:r>
            <a:r>
              <a:rPr lang="en-US" sz="2000" b="1" dirty="0" smtClean="0"/>
              <a:t>Properties</a:t>
            </a:r>
            <a:r>
              <a:rPr lang="en-US" sz="2000" dirty="0" smtClean="0"/>
              <a:t> toolbar.</a:t>
            </a:r>
          </a:p>
          <a:p>
            <a:r>
              <a:rPr lang="en-US" sz="2000" dirty="0" smtClean="0"/>
              <a:t>• </a:t>
            </a:r>
            <a:r>
              <a:rPr lang="en-US" sz="2000" b="1" dirty="0" smtClean="0"/>
              <a:t>Properties</a:t>
            </a:r>
            <a:r>
              <a:rPr lang="en-US" sz="2000" dirty="0" smtClean="0"/>
              <a:t> tool.</a:t>
            </a:r>
          </a:p>
          <a:p>
            <a:r>
              <a:rPr lang="en-US" sz="2000" dirty="0" smtClean="0"/>
              <a:t>• Current, global line type scaling, and </a:t>
            </a:r>
            <a:r>
              <a:rPr lang="en-US" sz="2000" b="1" dirty="0" smtClean="0"/>
              <a:t>LTSCALE</a:t>
            </a:r>
            <a:r>
              <a:rPr lang="en-US" sz="2000" dirty="0" smtClean="0"/>
              <a:t> factor.</a:t>
            </a:r>
          </a:p>
          <a:p>
            <a:r>
              <a:rPr lang="en-US" sz="2000" dirty="0" smtClean="0"/>
              <a:t>• Grid, Snap, and Ortho modes.</a:t>
            </a:r>
          </a:p>
          <a:p>
            <a:r>
              <a:rPr lang="en-US" sz="2000" dirty="0" smtClean="0"/>
              <a:t>• Object Snaps and running Object Snap modes.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AutoTracking.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350557"/>
            <a:ext cx="36615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Assigning Plot Style to a Layer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3276600" y="4763869"/>
            <a:ext cx="259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Select Plot Style</a:t>
            </a:r>
          </a:p>
          <a:p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7064" y="979267"/>
            <a:ext cx="2477936" cy="370840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325159"/>
            <a:ext cx="46858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Arranging Layers in </a:t>
            </a:r>
            <a:r>
              <a:rPr lang="en-US" sz="2000" b="1" dirty="0"/>
              <a:t>I</a:t>
            </a:r>
            <a:r>
              <a:rPr lang="en-US" sz="2000" b="1" dirty="0" smtClean="0"/>
              <a:t>ncreasing Order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1674647" y="4230469"/>
            <a:ext cx="6476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The </a:t>
            </a:r>
            <a:r>
              <a:rPr lang="en-IN" dirty="0"/>
              <a:t>layers arranged </a:t>
            </a:r>
            <a:r>
              <a:rPr lang="en-IN" dirty="0" smtClean="0"/>
              <a:t>in increasing order in the </a:t>
            </a:r>
            <a:r>
              <a:rPr lang="en-IN" b="1" dirty="0" smtClean="0"/>
              <a:t>LAYER PROPERTIES MANAGER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66512"/>
            <a:ext cx="5900507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7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41148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The layers arranged automatically in </a:t>
            </a:r>
            <a:r>
              <a:rPr lang="en-IN" b="1" dirty="0" smtClean="0"/>
              <a:t>LAYER PROPERTIES MANAGER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97" y="958712"/>
            <a:ext cx="77438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7143" y="344269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Merging Layers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1447800" y="877669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Ribbon</a:t>
            </a:r>
            <a:r>
              <a:rPr lang="en-US" dirty="0" smtClean="0"/>
              <a:t>:	 	Home &gt; Layers &gt; Merge </a:t>
            </a:r>
            <a:r>
              <a:rPr lang="en-US" b="1" dirty="0" smtClean="0"/>
              <a:t>Command</a:t>
            </a:r>
            <a:r>
              <a:rPr lang="en-US" dirty="0" smtClean="0"/>
              <a:t>:	LAYMRG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76398" y="4752701"/>
            <a:ext cx="6175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The </a:t>
            </a:r>
            <a:r>
              <a:rPr lang="en-IN" dirty="0"/>
              <a:t>shortcut menu displayed on right-clicking on the layers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875" y="1688068"/>
            <a:ext cx="6836877" cy="293264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885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219200"/>
            <a:ext cx="2540423" cy="312547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6488" y="2980950"/>
            <a:ext cx="3023112" cy="136372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870858" y="4482152"/>
            <a:ext cx="350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The </a:t>
            </a:r>
            <a:r>
              <a:rPr lang="en-IN" b="1" dirty="0"/>
              <a:t>Merge to Layer </a:t>
            </a:r>
            <a:r>
              <a:rPr lang="en-IN" dirty="0"/>
              <a:t>dialog box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876800" y="4482152"/>
            <a:ext cx="37975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The </a:t>
            </a:r>
            <a:r>
              <a:rPr lang="en-IN" b="1" dirty="0"/>
              <a:t>Merge to Layer </a:t>
            </a:r>
            <a:r>
              <a:rPr lang="en-IN" dirty="0" smtClean="0"/>
              <a:t>message box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80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373558"/>
            <a:ext cx="2093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Deleting Layers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914400" y="811648"/>
            <a:ext cx="4301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Managing the Display of Columns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2743199" y="4583668"/>
            <a:ext cx="472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shortcut menu to manage column heads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764" y="1383268"/>
            <a:ext cx="6070209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4600" y="4583668"/>
            <a:ext cx="472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Customize Layer </a:t>
            </a:r>
            <a:r>
              <a:rPr lang="en-US" b="1" dirty="0"/>
              <a:t>Columns</a:t>
            </a:r>
            <a:r>
              <a:rPr lang="en-US" dirty="0" smtClean="0"/>
              <a:t> dialog box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520" y="926068"/>
            <a:ext cx="2690559" cy="365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76965"/>
            <a:ext cx="3488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Selective Display of Layers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2667000" y="4766219"/>
            <a:ext cx="4190999" cy="491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 Filter Properties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228" y="1024981"/>
            <a:ext cx="5964541" cy="369941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1709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Layer States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2743200" y="4964668"/>
            <a:ext cx="424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 States Manager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975620"/>
            <a:ext cx="3836057" cy="390118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361890"/>
            <a:ext cx="3134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Reconciling New Layers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3200400" y="2175893"/>
            <a:ext cx="3068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information bubble for</a:t>
            </a:r>
          </a:p>
          <a:p>
            <a:r>
              <a:rPr lang="en-US" dirty="0" err="1" smtClean="0"/>
              <a:t>unreconciled</a:t>
            </a:r>
            <a:r>
              <a:rPr lang="en-US" dirty="0" smtClean="0"/>
              <a:t> layers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4400" y="3115270"/>
            <a:ext cx="4129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Isolating and </a:t>
            </a:r>
            <a:r>
              <a:rPr lang="en-US" sz="2000" b="1" dirty="0" err="1" smtClean="0"/>
              <a:t>Unisolating</a:t>
            </a:r>
            <a:r>
              <a:rPr lang="en-US" sz="2000" b="1" dirty="0" smtClean="0"/>
              <a:t> Layers</a:t>
            </a:r>
            <a:endParaRPr lang="en-US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914400" y="3648670"/>
            <a:ext cx="5867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Ribbon</a:t>
            </a:r>
            <a:r>
              <a:rPr lang="en-US" dirty="0" smtClean="0"/>
              <a:t>:		 Home &gt; Layers &gt; Isolate/</a:t>
            </a:r>
            <a:r>
              <a:rPr lang="en-US" dirty="0" err="1" smtClean="0"/>
              <a:t>Unisolate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Command</a:t>
            </a:r>
            <a:r>
              <a:rPr lang="en-US" dirty="0" smtClean="0"/>
              <a:t>:	 LAYISO/LAYUNISO</a:t>
            </a:r>
          </a:p>
          <a:p>
            <a:r>
              <a:rPr lang="en-US" b="1" dirty="0" smtClean="0"/>
              <a:t>Toolbar</a:t>
            </a:r>
            <a:r>
              <a:rPr lang="en-US" dirty="0" smtClean="0"/>
              <a:t>:		 Layers II &gt; Layer Isolate/Layer </a:t>
            </a:r>
            <a:r>
              <a:rPr lang="en-US" dirty="0" err="1" smtClean="0"/>
              <a:t>Unis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615" y="1065615"/>
            <a:ext cx="3165370" cy="11022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14400" y="304562"/>
            <a:ext cx="807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UNDERSTANDING THE CONCEPT AND USE                                                                                                                                                                                                      </a:t>
            </a:r>
            <a:br>
              <a:rPr lang="en-US" sz="2800" b="1" dirty="0" smtClean="0"/>
            </a:br>
            <a:r>
              <a:rPr lang="en-US" sz="2800" b="1" dirty="0" smtClean="0"/>
              <a:t>    OF LAYERS</a:t>
            </a:r>
            <a:endParaRPr 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258669"/>
            <a:ext cx="2171700" cy="32004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048000" y="4611469"/>
            <a:ext cx="327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Drawing lines and dimensions in different overlays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381000"/>
            <a:ext cx="403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Controlling the Layer Settings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5536808" y="5193268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 Settings </a:t>
            </a:r>
            <a:r>
              <a:rPr lang="en-US" dirty="0" smtClean="0"/>
              <a:t>dialog box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90600" y="933510"/>
            <a:ext cx="4343400" cy="1310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2000" dirty="0" smtClean="0"/>
              <a:t>New Layer Notification Area</a:t>
            </a:r>
          </a:p>
          <a:p>
            <a:pPr>
              <a:lnSpc>
                <a:spcPts val="1900"/>
              </a:lnSpc>
            </a:pPr>
            <a:endParaRPr lang="en-US" sz="2000" dirty="0" smtClean="0"/>
          </a:p>
          <a:p>
            <a:pPr>
              <a:lnSpc>
                <a:spcPts val="1900"/>
              </a:lnSpc>
            </a:pPr>
            <a:r>
              <a:rPr lang="en-US" sz="2000" dirty="0" smtClean="0"/>
              <a:t>Isolate Layer Settings Area</a:t>
            </a:r>
          </a:p>
          <a:p>
            <a:pPr>
              <a:lnSpc>
                <a:spcPts val="1900"/>
              </a:lnSpc>
            </a:pPr>
            <a:endParaRPr lang="en-US" sz="2000" dirty="0" smtClean="0"/>
          </a:p>
          <a:p>
            <a:pPr>
              <a:lnSpc>
                <a:spcPts val="1900"/>
              </a:lnSpc>
            </a:pPr>
            <a:r>
              <a:rPr lang="en-US" sz="2000" dirty="0" smtClean="0"/>
              <a:t>Dialog Settings Area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598" y="473276"/>
            <a:ext cx="2673211" cy="47280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328136"/>
            <a:ext cx="1707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Example 1</a:t>
            </a:r>
            <a:endParaRPr lang="en-US" sz="2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192768"/>
            <a:ext cx="3419475" cy="2552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581400" y="3821668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Drawing for Example 1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26289" y="2831068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Layers created for Example 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362200" y="4724400"/>
            <a:ext cx="495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Selecting the </a:t>
            </a:r>
            <a:r>
              <a:rPr lang="en-US" b="1" dirty="0" smtClean="0"/>
              <a:t>Hid </a:t>
            </a:r>
            <a:r>
              <a:rPr lang="en-US" dirty="0" smtClean="0"/>
              <a:t>layer from the </a:t>
            </a:r>
            <a:r>
              <a:rPr lang="en-US" b="1" dirty="0" smtClean="0"/>
              <a:t>Layers </a:t>
            </a:r>
            <a:r>
              <a:rPr lang="en-US" dirty="0" smtClean="0"/>
              <a:t>panel of the </a:t>
            </a:r>
            <a:r>
              <a:rPr lang="en-US" b="1" dirty="0" smtClean="0"/>
              <a:t>Ribbon </a:t>
            </a:r>
            <a:r>
              <a:rPr lang="en-US" dirty="0" smtClean="0"/>
              <a:t>to set it as the current 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517973"/>
            <a:ext cx="5372099" cy="230142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596" y="3677888"/>
            <a:ext cx="1803695" cy="10465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92668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Object Properties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6800" y="990600"/>
            <a:ext cx="2565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Changing the Color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2971800" y="4535269"/>
            <a:ext cx="381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Different colors in the </a:t>
            </a:r>
            <a:r>
              <a:rPr lang="en-US" b="1" dirty="0" smtClean="0"/>
              <a:t>Object Color </a:t>
            </a:r>
            <a:r>
              <a:rPr lang="en-US" dirty="0" smtClean="0"/>
              <a:t>drop-down list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255" y="2057400"/>
            <a:ext cx="1803089" cy="240111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325159"/>
            <a:ext cx="29498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Changing the </a:t>
            </a:r>
            <a:r>
              <a:rPr lang="en-US" sz="2000" b="1" dirty="0" err="1" smtClean="0"/>
              <a:t>Linetype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4572000" y="4756427"/>
            <a:ext cx="3826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/>
              <a:t>Linetype</a:t>
            </a:r>
            <a:r>
              <a:rPr lang="en-US" b="1" dirty="0" smtClean="0"/>
              <a:t> Manager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944534"/>
            <a:ext cx="1495425" cy="1647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295401" y="4687669"/>
            <a:ext cx="1676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Line type </a:t>
            </a:r>
            <a:r>
              <a:rPr lang="en-US" dirty="0" smtClean="0"/>
              <a:t>drop-down list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1435745"/>
            <a:ext cx="4278025" cy="31566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0" y="3696564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/>
              <a:t>Lineweight</a:t>
            </a:r>
            <a:r>
              <a:rPr lang="en-US" b="1" dirty="0" smtClean="0"/>
              <a:t> Settings </a:t>
            </a:r>
            <a:r>
              <a:rPr lang="en-US" dirty="0" smtClean="0"/>
              <a:t>dialog box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381000"/>
            <a:ext cx="3274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Changing the </a:t>
            </a:r>
            <a:r>
              <a:rPr lang="en-US" sz="2000" b="1" dirty="0" err="1" smtClean="0"/>
              <a:t>LineWieght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914400" y="4343400"/>
            <a:ext cx="30620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Changing the Plot Style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5686" y="1371600"/>
            <a:ext cx="3629323" cy="224221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328136"/>
            <a:ext cx="2363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Properties </a:t>
            </a:r>
            <a:r>
              <a:rPr lang="en-US" sz="2000" b="1" dirty="0"/>
              <a:t>Palette</a:t>
            </a:r>
          </a:p>
        </p:txBody>
      </p:sp>
      <p:sp>
        <p:nvSpPr>
          <p:cNvPr id="9" name="Rectangle 8"/>
          <p:cNvSpPr/>
          <p:nvPr/>
        </p:nvSpPr>
        <p:spPr>
          <a:xfrm>
            <a:off x="1066800" y="861536"/>
            <a:ext cx="510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Ribbon</a:t>
            </a:r>
            <a:r>
              <a:rPr lang="en-US" dirty="0" smtClean="0"/>
              <a:t>:	 	View &gt; Palettes &gt; Properties </a:t>
            </a:r>
          </a:p>
          <a:p>
            <a:r>
              <a:rPr lang="en-US" b="1" dirty="0" smtClean="0"/>
              <a:t>Toolbar</a:t>
            </a:r>
            <a:r>
              <a:rPr lang="en-US" dirty="0" smtClean="0"/>
              <a:t>: 	Standard &gt; Properties</a:t>
            </a:r>
          </a:p>
          <a:p>
            <a:r>
              <a:rPr lang="en-US" b="1" dirty="0" smtClean="0"/>
              <a:t>Command</a:t>
            </a:r>
            <a:r>
              <a:rPr lang="en-US" dirty="0" smtClean="0"/>
              <a:t>:	PROPERTIES, CH, MO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200400" y="5193268"/>
            <a:ext cx="259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Properties </a:t>
            </a:r>
            <a:r>
              <a:rPr lang="en-US" dirty="0" smtClean="0"/>
              <a:t>palette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073442"/>
            <a:ext cx="2092019" cy="310779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328136"/>
            <a:ext cx="31454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Quick Properties Palette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1266861" y="849868"/>
            <a:ext cx="40671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Status Bar</a:t>
            </a:r>
            <a:r>
              <a:rPr lang="en-US" sz="2000" dirty="0" smtClean="0"/>
              <a:t>: 	Quick Properties  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5614496" y="1600200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Quick Properties </a:t>
            </a:r>
            <a:r>
              <a:rPr lang="en-US" dirty="0" smtClean="0"/>
              <a:t>palette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" y="2145268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GLOBAL AND CURRENT LINETYPE SCALING</a:t>
            </a:r>
            <a:endParaRPr lang="en-US" sz="2800" b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840705"/>
            <a:ext cx="2971800" cy="203609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2209800" y="49646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</a:t>
            </a:r>
            <a:r>
              <a:rPr lang="en-US" b="1" dirty="0" smtClean="0"/>
              <a:t>CELTSCALE </a:t>
            </a:r>
            <a:r>
              <a:rPr lang="en-US" dirty="0"/>
              <a:t>to</a:t>
            </a:r>
            <a:r>
              <a:rPr lang="en-US" b="1" dirty="0" smtClean="0"/>
              <a:t> </a:t>
            </a:r>
            <a:r>
              <a:rPr lang="en-US" dirty="0" smtClean="0"/>
              <a:t>control</a:t>
            </a:r>
            <a:r>
              <a:rPr lang="en-US" b="1" dirty="0" smtClean="0"/>
              <a:t> </a:t>
            </a:r>
            <a:r>
              <a:rPr lang="en-US" dirty="0" smtClean="0"/>
              <a:t>current </a:t>
            </a:r>
            <a:r>
              <a:rPr lang="en-US" dirty="0" err="1" smtClean="0"/>
              <a:t>linetype</a:t>
            </a:r>
            <a:r>
              <a:rPr lang="en-US" dirty="0" smtClean="0"/>
              <a:t> scaling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714" y="540083"/>
            <a:ext cx="3048467" cy="101618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133600"/>
            <a:ext cx="5286375" cy="13239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743200" y="3581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Details </a:t>
            </a:r>
            <a:r>
              <a:rPr lang="en-US" dirty="0" smtClean="0"/>
              <a:t>area of the </a:t>
            </a:r>
            <a:r>
              <a:rPr lang="en-US" b="1" dirty="0" err="1" smtClean="0"/>
              <a:t>Linetype</a:t>
            </a:r>
            <a:r>
              <a:rPr lang="en-US" b="1" dirty="0" smtClean="0"/>
              <a:t> Manager </a:t>
            </a:r>
            <a:r>
              <a:rPr lang="en-US" dirty="0" smtClean="0"/>
              <a:t>dialog box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285690"/>
            <a:ext cx="6540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LTSCALE FACTOR FOR PLOTTING</a:t>
            </a:r>
            <a:endParaRPr lang="en-US" sz="2800" b="1" dirty="0"/>
          </a:p>
        </p:txBody>
      </p:sp>
      <p:sp>
        <p:nvSpPr>
          <p:cNvPr id="8" name="Rectangle 7"/>
          <p:cNvSpPr/>
          <p:nvPr/>
        </p:nvSpPr>
        <p:spPr>
          <a:xfrm>
            <a:off x="1295400" y="971490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Changing </a:t>
            </a:r>
            <a:r>
              <a:rPr lang="en-US" sz="2000" b="1" dirty="0" err="1" smtClean="0"/>
              <a:t>Linetype</a:t>
            </a:r>
            <a:r>
              <a:rPr lang="en-US" sz="2000" b="1" dirty="0" smtClean="0"/>
              <a:t> Scale Using the Properties Palette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914400" y="1504890"/>
            <a:ext cx="7128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WORKING WITH THE DESIGNCENTER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95400" y="2114490"/>
            <a:ext cx="5638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Ribbon</a:t>
            </a:r>
            <a:r>
              <a:rPr lang="en-US" sz="2000" dirty="0" smtClean="0"/>
              <a:t>: 	View &gt; Palettes &gt; </a:t>
            </a:r>
            <a:r>
              <a:rPr lang="en-US" sz="2000" dirty="0" err="1" smtClean="0"/>
              <a:t>DesignCenter</a:t>
            </a:r>
            <a:r>
              <a:rPr lang="en-US" sz="2000" dirty="0" smtClean="0"/>
              <a:t> </a:t>
            </a:r>
            <a:r>
              <a:rPr lang="en-US" sz="2000" b="1" dirty="0" smtClean="0"/>
              <a:t>Command</a:t>
            </a:r>
            <a:r>
              <a:rPr lang="en-US" sz="2000" dirty="0" smtClean="0"/>
              <a:t>: 	ADC/ADCENTER</a:t>
            </a:r>
          </a:p>
          <a:p>
            <a:r>
              <a:rPr lang="en-US" sz="2000" b="1" dirty="0" smtClean="0"/>
              <a:t>Toolbar</a:t>
            </a:r>
            <a:r>
              <a:rPr lang="en-US" sz="2000" dirty="0" smtClean="0"/>
              <a:t>: 	Standard &gt; </a:t>
            </a:r>
            <a:r>
              <a:rPr lang="en-US" sz="2000" dirty="0" err="1" smtClean="0"/>
              <a:t>DesignCenter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914400" y="3257490"/>
            <a:ext cx="6591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DRAFTING SETTINGS DIALOG BOX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19200" y="3867090"/>
            <a:ext cx="35012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Command</a:t>
            </a:r>
            <a:r>
              <a:rPr lang="en-US" sz="2000" dirty="0" smtClean="0"/>
              <a:t>: 	DSETTINGS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933890"/>
            <a:ext cx="3634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Advantages of Using Layers</a:t>
            </a:r>
            <a:endParaRPr 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685800"/>
            <a:ext cx="4486275" cy="32480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438400" y="41148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Drawing lines and dimensions in different</a:t>
            </a:r>
          </a:p>
          <a:p>
            <a:r>
              <a:rPr lang="en-US" dirty="0" smtClean="0"/>
              <a:t>layers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57272" y="4876800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partial view </a:t>
            </a:r>
            <a:r>
              <a:rPr lang="en-US" dirty="0" smtClean="0"/>
              <a:t>of </a:t>
            </a:r>
            <a:r>
              <a:rPr lang="en-US" b="1" dirty="0" err="1" smtClean="0"/>
              <a:t>DesignCenter</a:t>
            </a:r>
            <a:r>
              <a:rPr lang="en-US" b="1" dirty="0" smtClean="0"/>
              <a:t> </a:t>
            </a:r>
            <a:r>
              <a:rPr lang="en-US" dirty="0" smtClean="0"/>
              <a:t>with the shortcut menu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559" y="1367459"/>
            <a:ext cx="6067425" cy="348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0" y="4659868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Drafting Settings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60576" y="545068"/>
            <a:ext cx="4178424" cy="400443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8736" y="361890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Setting Grid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1552136" y="2686629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Grid as check lines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10529" y="2694297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Grid as dots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143000"/>
            <a:ext cx="2067716" cy="151560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6525" y="1143001"/>
            <a:ext cx="2047875" cy="153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7075" y="3352800"/>
            <a:ext cx="3667125" cy="170844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1856936" y="5159992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Grid Spacing </a:t>
            </a:r>
            <a:r>
              <a:rPr lang="en-US" dirty="0" smtClean="0"/>
              <a:t>area of the </a:t>
            </a:r>
            <a:r>
              <a:rPr lang="en-US" b="1" dirty="0" smtClean="0"/>
              <a:t>Drafting Settings </a:t>
            </a:r>
            <a:r>
              <a:rPr lang="en-US" dirty="0" smtClean="0"/>
              <a:t>dialog box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381000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Setting Snap</a:t>
            </a:r>
            <a:endParaRPr lang="en-US" sz="2000" b="1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1704" y="1535668"/>
            <a:ext cx="26003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048000" y="3516868"/>
            <a:ext cx="3249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Creating unequal grid spacing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14640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Snap Type</a:t>
            </a:r>
          </a:p>
        </p:txBody>
      </p:sp>
      <p:sp>
        <p:nvSpPr>
          <p:cNvPr id="7" name="Rectangle 6"/>
          <p:cNvSpPr/>
          <p:nvPr/>
        </p:nvSpPr>
        <p:spPr>
          <a:xfrm>
            <a:off x="5928994" y="3593068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Isometric Snap grid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24000"/>
            <a:ext cx="26193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0" y="1524000"/>
            <a:ext cx="26098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400176" y="3582470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Invisible Snap grid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04562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DRAWING STRAIGHT LINES USING THE      </a:t>
            </a:r>
            <a:br>
              <a:rPr lang="en-US" sz="2800" b="1" dirty="0" smtClean="0"/>
            </a:br>
            <a:r>
              <a:rPr lang="en-US" sz="2800" b="1" dirty="0" smtClean="0"/>
              <a:t>    ORTHO MODE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600200" y="4078069"/>
            <a:ext cx="342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Drawing a horizontal line using the Ortho mode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67400" y="4078069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Drawing a vertical line using the Ortho mode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611094"/>
            <a:ext cx="3562350" cy="22383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334869"/>
            <a:ext cx="2524125" cy="25431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68069"/>
            <a:ext cx="64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WORKING WITH OBJECT SNAPS</a:t>
            </a:r>
          </a:p>
        </p:txBody>
      </p:sp>
      <p:sp>
        <p:nvSpPr>
          <p:cNvPr id="3" name="Rectangle 2"/>
          <p:cNvSpPr/>
          <p:nvPr/>
        </p:nvSpPr>
        <p:spPr>
          <a:xfrm>
            <a:off x="1227908" y="953869"/>
            <a:ext cx="26582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Toolbar</a:t>
            </a:r>
            <a:r>
              <a:rPr lang="en-US" sz="2000" dirty="0" smtClean="0"/>
              <a:t>: Object Snap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2219325" y="4840069"/>
            <a:ext cx="2839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Object Snap </a:t>
            </a:r>
            <a:r>
              <a:rPr lang="en-US" dirty="0" smtClean="0"/>
              <a:t>toolbar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4434" y="1353979"/>
            <a:ext cx="1458955" cy="340890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6477000" y="4848029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Object </a:t>
            </a:r>
            <a:r>
              <a:rPr lang="en-US" dirty="0" smtClean="0"/>
              <a:t>snap modes shortcut menu </a:t>
            </a:r>
            <a:endParaRPr lang="en-US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8725" y="3276599"/>
            <a:ext cx="4795055" cy="148726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7355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/>
              <a:t>AutoSnap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2536208" y="4964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Drafting </a:t>
            </a:r>
            <a:r>
              <a:rPr lang="en-US" dirty="0" smtClean="0"/>
              <a:t>tab</a:t>
            </a:r>
            <a:r>
              <a:rPr lang="en-US" b="1" dirty="0" smtClean="0"/>
              <a:t> </a:t>
            </a:r>
            <a:r>
              <a:rPr lang="en-US" dirty="0" smtClean="0"/>
              <a:t>in the </a:t>
            </a:r>
            <a:r>
              <a:rPr lang="en-US" b="1" dirty="0" smtClean="0"/>
              <a:t>Options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747" y="1124188"/>
            <a:ext cx="5322922" cy="3840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Endpoint</a:t>
            </a:r>
            <a:endParaRPr lang="en-US" sz="2000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371600"/>
            <a:ext cx="3400425" cy="2505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428750"/>
            <a:ext cx="3305175" cy="24574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6215334" y="361890"/>
            <a:ext cx="12522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Midpoint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4050268"/>
            <a:ext cx="3621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Endpoint </a:t>
            </a:r>
            <a:r>
              <a:rPr lang="en-US" dirty="0" smtClean="0"/>
              <a:t>Object Snap mode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154320" y="4038600"/>
            <a:ext cx="3583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Midpoint</a:t>
            </a:r>
            <a:r>
              <a:rPr lang="en-US" dirty="0" smtClean="0"/>
              <a:t> Object Snap mode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1125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Nearest</a:t>
            </a:r>
            <a:endParaRPr 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6248400" y="361890"/>
            <a:ext cx="9973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Center</a:t>
            </a:r>
          </a:p>
        </p:txBody>
      </p:sp>
      <p:sp>
        <p:nvSpPr>
          <p:cNvPr id="4" name="Rectangle 3"/>
          <p:cNvSpPr/>
          <p:nvPr/>
        </p:nvSpPr>
        <p:spPr>
          <a:xfrm>
            <a:off x="1189632" y="4050268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Nearest </a:t>
            </a:r>
            <a:r>
              <a:rPr lang="en-US" dirty="0" smtClean="0"/>
              <a:t>Object Snap mode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78440" y="4050268"/>
            <a:ext cx="3352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Center</a:t>
            </a:r>
            <a:r>
              <a:rPr lang="en-US" dirty="0" smtClean="0"/>
              <a:t> Object Snap mode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1561208"/>
            <a:ext cx="3514725" cy="233665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2012" y="1561208"/>
            <a:ext cx="3144788" cy="236523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29246" y="294860"/>
            <a:ext cx="4882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WORKING WITH LAYERS</a:t>
            </a:r>
            <a:endParaRPr lang="en-US" sz="2800" b="1" dirty="0"/>
          </a:p>
        </p:txBody>
      </p:sp>
      <p:sp>
        <p:nvSpPr>
          <p:cNvPr id="10" name="Rectangle 9"/>
          <p:cNvSpPr/>
          <p:nvPr/>
        </p:nvSpPr>
        <p:spPr>
          <a:xfrm>
            <a:off x="1386446" y="697468"/>
            <a:ext cx="5867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Ribbon</a:t>
            </a:r>
            <a:r>
              <a:rPr lang="en-US" dirty="0" smtClean="0"/>
              <a:t>: 	Home &gt; Layers &gt; Layer Properties </a:t>
            </a:r>
            <a:r>
              <a:rPr lang="en-US" b="1" dirty="0" smtClean="0"/>
              <a:t>Command</a:t>
            </a:r>
            <a:r>
              <a:rPr lang="en-US" dirty="0" smtClean="0"/>
              <a:t>: 	LAYER or LA</a:t>
            </a:r>
          </a:p>
          <a:p>
            <a:r>
              <a:rPr lang="en-US" b="1" dirty="0" smtClean="0"/>
              <a:t>Toolbar</a:t>
            </a:r>
            <a:r>
              <a:rPr lang="en-US" dirty="0" smtClean="0"/>
              <a:t>: 	Layers &gt; Layer Properties Manager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181036" y="4050268"/>
            <a:ext cx="3608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Layers </a:t>
            </a:r>
            <a:r>
              <a:rPr lang="en-US" dirty="0" smtClean="0"/>
              <a:t>panel of the </a:t>
            </a:r>
            <a:r>
              <a:rPr lang="en-US" b="1" dirty="0" smtClean="0"/>
              <a:t>Ribbon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44640" y="5269468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Layers </a:t>
            </a:r>
            <a:r>
              <a:rPr lang="en-US" dirty="0" smtClean="0"/>
              <a:t>toolbar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4586272"/>
            <a:ext cx="4027151" cy="6831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35" y="1790783"/>
            <a:ext cx="4622479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73558"/>
            <a:ext cx="11642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Tangent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459468"/>
            <a:ext cx="3171825" cy="24860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535668"/>
            <a:ext cx="3371850" cy="23622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5715000" y="373558"/>
            <a:ext cx="1324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Quadrant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126468"/>
            <a:ext cx="3501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Tangent </a:t>
            </a:r>
            <a:r>
              <a:rPr lang="en-US" dirty="0" smtClean="0"/>
              <a:t>Object Snap mode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953000" y="4089737"/>
            <a:ext cx="388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Quadrant </a:t>
            </a:r>
            <a:r>
              <a:rPr lang="en-US" dirty="0" smtClean="0"/>
              <a:t>Object Snap mode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16369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Intersection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296" y="2209800"/>
            <a:ext cx="3448050" cy="21526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982775" y="4539734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Intersection </a:t>
            </a:r>
            <a:r>
              <a:rPr lang="en-US" dirty="0" smtClean="0"/>
              <a:t>Object Snap mode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806390"/>
            <a:ext cx="2834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Apparent Intersection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219200"/>
            <a:ext cx="1895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Perpendicular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0" y="1869744"/>
            <a:ext cx="2724150" cy="2514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410200" y="4535269"/>
            <a:ext cx="358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Selecting the start point and then</a:t>
            </a:r>
          </a:p>
          <a:p>
            <a:r>
              <a:rPr lang="en-US" dirty="0" smtClean="0"/>
              <a:t>the perpendicular snap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42780"/>
            <a:ext cx="827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Node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971490"/>
            <a:ext cx="3362325" cy="24955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971490"/>
            <a:ext cx="3690124" cy="2514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371600" y="3638490"/>
            <a:ext cx="2659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Using </a:t>
            </a:r>
            <a:r>
              <a:rPr lang="en-US" b="1" dirty="0" smtClean="0"/>
              <a:t>Node </a:t>
            </a:r>
            <a:r>
              <a:rPr lang="en-US" dirty="0" smtClean="0"/>
              <a:t>object snap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181600" y="3650158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Insertion</a:t>
            </a:r>
            <a:r>
              <a:rPr lang="en-US" dirty="0" smtClean="0"/>
              <a:t> Object Snap mode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4400490"/>
            <a:ext cx="1838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Snap</a:t>
            </a:r>
            <a:r>
              <a:rPr lang="en-US" sz="2000" b="1" dirty="0" smtClean="0"/>
              <a:t> to None</a:t>
            </a:r>
          </a:p>
        </p:txBody>
      </p:sp>
      <p:sp>
        <p:nvSpPr>
          <p:cNvPr id="8" name="Rectangle 7"/>
          <p:cNvSpPr/>
          <p:nvPr/>
        </p:nvSpPr>
        <p:spPr>
          <a:xfrm>
            <a:off x="4980296" y="346262"/>
            <a:ext cx="1266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Insertion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65496" y="392668"/>
            <a:ext cx="1095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Parallel</a:t>
            </a:r>
          </a:p>
        </p:txBody>
      </p:sp>
      <p:sp>
        <p:nvSpPr>
          <p:cNvPr id="3" name="Rectangle 2"/>
          <p:cNvSpPr/>
          <p:nvPr/>
        </p:nvSpPr>
        <p:spPr>
          <a:xfrm>
            <a:off x="6019800" y="392668"/>
            <a:ext cx="1410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Extension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990600"/>
            <a:ext cx="3324225" cy="2552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395" y="1676400"/>
            <a:ext cx="3519253" cy="18192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990600" y="3733800"/>
            <a:ext cx="365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the </a:t>
            </a:r>
            <a:r>
              <a:rPr lang="en-US" b="1" dirty="0" smtClean="0"/>
              <a:t>Parallel </a:t>
            </a:r>
            <a:r>
              <a:rPr lang="en-US" dirty="0" smtClean="0"/>
              <a:t>Object Snap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249840" y="3733800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the </a:t>
            </a:r>
            <a:r>
              <a:rPr lang="en-US" b="1" dirty="0" smtClean="0"/>
              <a:t>Extension </a:t>
            </a:r>
            <a:r>
              <a:rPr lang="en-US" dirty="0" smtClean="0"/>
              <a:t>Object Snap</a:t>
            </a:r>
          </a:p>
          <a:p>
            <a:r>
              <a:rPr lang="en-US" dirty="0" smtClean="0"/>
              <a:t>mode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25159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From</a:t>
            </a:r>
          </a:p>
        </p:txBody>
      </p:sp>
      <p:sp>
        <p:nvSpPr>
          <p:cNvPr id="3" name="Rectangle 2"/>
          <p:cNvSpPr/>
          <p:nvPr/>
        </p:nvSpPr>
        <p:spPr>
          <a:xfrm>
            <a:off x="990600" y="3925669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the </a:t>
            </a:r>
            <a:r>
              <a:rPr lang="en-US" b="1" dirty="0" smtClean="0"/>
              <a:t>From </a:t>
            </a:r>
            <a:r>
              <a:rPr lang="en-US" dirty="0" smtClean="0"/>
              <a:t>Object Snap mode to locate a point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2962275" cy="25717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828" y="3962400"/>
            <a:ext cx="426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the </a:t>
            </a:r>
            <a:r>
              <a:rPr lang="en-US" b="1" dirty="0" smtClean="0"/>
              <a:t>Midpoint Between 2 Points </a:t>
            </a:r>
            <a:r>
              <a:rPr lang="en-US" dirty="0" smtClean="0"/>
              <a:t>Object Snap mode to locate a point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219200"/>
            <a:ext cx="4153228" cy="25717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050626" y="328641"/>
            <a:ext cx="34451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Midpoint Between 2 Points</a:t>
            </a:r>
          </a:p>
        </p:txBody>
      </p:sp>
    </p:spTree>
    <p:extLst>
      <p:ext uri="{BB962C8B-B14F-4D97-AF65-F5344CB8AC3E}">
        <p14:creationId xmlns:p14="http://schemas.microsoft.com/office/powerpoint/2010/main" val="108552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764268"/>
            <a:ext cx="3324225" cy="2505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552825" y="4507468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Using temporary tracking point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328136"/>
            <a:ext cx="3328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Temporary Tracking Point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49868"/>
            <a:ext cx="39741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Combining Object Snap Modes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268069"/>
            <a:ext cx="5284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400" b="1" dirty="0" smtClean="0"/>
              <a:t>RUNNING OBJECT SNAP MODE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1295400" y="739914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Toolbar</a:t>
            </a:r>
            <a:r>
              <a:rPr lang="en-US" sz="2000" dirty="0" smtClean="0"/>
              <a:t>: 	Object Snap &gt; </a:t>
            </a:r>
            <a:r>
              <a:rPr lang="en-US" sz="2000" dirty="0" err="1" smtClean="0"/>
              <a:t>Osnap</a:t>
            </a:r>
            <a:r>
              <a:rPr lang="en-US" sz="2000" dirty="0" smtClean="0"/>
              <a:t> Settings </a:t>
            </a:r>
            <a:r>
              <a:rPr lang="en-US" sz="2000" b="1" dirty="0" smtClean="0"/>
              <a:t>Command</a:t>
            </a:r>
            <a:r>
              <a:rPr lang="en-US" sz="2000" dirty="0" smtClean="0"/>
              <a:t>: 	OS/OSNAP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2743200" y="4763869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Drafting Settings </a:t>
            </a:r>
            <a:r>
              <a:rPr lang="en-US" dirty="0" smtClean="0"/>
              <a:t>dialog box (</a:t>
            </a:r>
            <a:r>
              <a:rPr lang="en-US" b="1" dirty="0" smtClean="0"/>
              <a:t>Object Snap </a:t>
            </a:r>
            <a:r>
              <a:rPr lang="en-US" dirty="0" smtClean="0"/>
              <a:t>tab)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574" y="1676400"/>
            <a:ext cx="3151052" cy="301984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61890"/>
            <a:ext cx="37465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Overriding the Running Snap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29931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Cycling through Snaps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4687669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the TAB key to cycle</a:t>
            </a:r>
          </a:p>
          <a:p>
            <a:r>
              <a:rPr lang="en-US" dirty="0" smtClean="0"/>
              <a:t>through the snaps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133600"/>
            <a:ext cx="3238500" cy="245745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6875" y="2057400"/>
            <a:ext cx="3286125" cy="24860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914400" y="1276290"/>
            <a:ext cx="50385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Setting the Priority for Coordinate Entry</a:t>
            </a:r>
          </a:p>
        </p:txBody>
      </p:sp>
      <p:sp>
        <p:nvSpPr>
          <p:cNvPr id="8" name="Rectangle 7"/>
          <p:cNvSpPr/>
          <p:nvPr/>
        </p:nvSpPr>
        <p:spPr>
          <a:xfrm>
            <a:off x="5562600" y="464820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Setting the coordinate entry priority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9200" y="3377168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Setting the priority for coordinate data entry in the </a:t>
            </a:r>
            <a:r>
              <a:rPr lang="en-US" b="1" dirty="0" smtClean="0"/>
              <a:t>Options</a:t>
            </a:r>
            <a:r>
              <a:rPr lang="en-US" dirty="0" smtClean="0"/>
              <a:t> dialog box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447800"/>
            <a:ext cx="6612853" cy="182776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1254622"/>
            <a:ext cx="2720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Creating New Layers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033464" y="3745468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Partial view of the </a:t>
            </a:r>
            <a:r>
              <a:rPr lang="en-US" b="1" dirty="0" smtClean="0"/>
              <a:t>Layer Properties Manager </a:t>
            </a:r>
            <a:r>
              <a:rPr lang="en-US" dirty="0" smtClean="0"/>
              <a:t>with the new layer created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133" y="2247818"/>
            <a:ext cx="6664662" cy="14379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268069"/>
            <a:ext cx="46997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USING AUTOTRACKING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308967" y="877669"/>
            <a:ext cx="2805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Object Snap Tracking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4382869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</a:t>
            </a:r>
            <a:r>
              <a:rPr lang="en-US" b="1" dirty="0" err="1" smtClean="0"/>
              <a:t>AutoTracking</a:t>
            </a:r>
            <a:r>
              <a:rPr lang="en-US" b="1" dirty="0" smtClean="0"/>
              <a:t> </a:t>
            </a:r>
            <a:r>
              <a:rPr lang="en-US" dirty="0" smtClean="0"/>
              <a:t>to locate</a:t>
            </a:r>
          </a:p>
          <a:p>
            <a:r>
              <a:rPr lang="en-US" dirty="0" smtClean="0"/>
              <a:t>a point (center of circle)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0" y="4382869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Using </a:t>
            </a:r>
            <a:r>
              <a:rPr lang="en-US" b="1" dirty="0" err="1" smtClean="0"/>
              <a:t>AutoTracking</a:t>
            </a:r>
            <a:r>
              <a:rPr lang="en-US" b="1" dirty="0" smtClean="0"/>
              <a:t> </a:t>
            </a:r>
            <a:r>
              <a:rPr lang="en-US" dirty="0" smtClean="0"/>
              <a:t>to locate a</a:t>
            </a:r>
          </a:p>
          <a:p>
            <a:r>
              <a:rPr lang="en-US" dirty="0" smtClean="0"/>
              <a:t>point (midpoint of rectangle)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1828800"/>
            <a:ext cx="3043238" cy="242576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1819531"/>
            <a:ext cx="3124200" cy="2435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25159"/>
            <a:ext cx="1951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Polar Tracking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5867400" y="325159"/>
            <a:ext cx="25221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/>
              <a:t>AutoTrack</a:t>
            </a:r>
            <a:r>
              <a:rPr lang="en-US" sz="2000" b="1" dirty="0" smtClean="0"/>
              <a:t> Settings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400" y="4763869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Polar Tracking </a:t>
            </a:r>
            <a:r>
              <a:rPr lang="en-US" dirty="0" smtClean="0"/>
              <a:t>tab</a:t>
            </a:r>
            <a:r>
              <a:rPr lang="en-US" b="1" dirty="0" smtClean="0"/>
              <a:t> </a:t>
            </a:r>
            <a:r>
              <a:rPr lang="en-US" dirty="0" smtClean="0"/>
              <a:t>of the</a:t>
            </a:r>
            <a:r>
              <a:rPr lang="en-US" b="1" dirty="0" smtClean="0"/>
              <a:t> Drafting Settings </a:t>
            </a:r>
            <a:r>
              <a:rPr lang="en-US" dirty="0" smtClean="0"/>
              <a:t>dialog box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181600" y="4763869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/>
              <a:t>AutoTrack</a:t>
            </a:r>
            <a:r>
              <a:rPr lang="en-US" b="1" dirty="0" smtClean="0"/>
              <a:t> Settings </a:t>
            </a:r>
            <a:r>
              <a:rPr lang="en-US" dirty="0" smtClean="0"/>
              <a:t>area in the </a:t>
            </a:r>
            <a:r>
              <a:rPr lang="en-US" b="1" dirty="0" smtClean="0"/>
              <a:t>Options </a:t>
            </a:r>
            <a:r>
              <a:rPr lang="en-US" dirty="0" smtClean="0"/>
              <a:t>dialog box (</a:t>
            </a:r>
            <a:r>
              <a:rPr lang="en-US" b="1" dirty="0" smtClean="0"/>
              <a:t>Drafting </a:t>
            </a:r>
            <a:r>
              <a:rPr lang="en-US" dirty="0" smtClean="0"/>
              <a:t>tab)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914400"/>
            <a:ext cx="3923288" cy="375991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9949" y="3650229"/>
            <a:ext cx="3277001" cy="10240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4189" y="257746"/>
            <a:ext cx="6334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FUNCTION  AND CONTROL KEYS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685800" y="1066800"/>
            <a:ext cx="8229600" cy="175432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IN" dirty="0" smtClean="0"/>
              <a:t>F1 </a:t>
            </a:r>
            <a:r>
              <a:rPr lang="en-IN" dirty="0"/>
              <a:t>Help </a:t>
            </a:r>
            <a:r>
              <a:rPr lang="en-IN" dirty="0" smtClean="0"/>
              <a:t>					      F7 </a:t>
            </a:r>
            <a:r>
              <a:rPr lang="en-IN" dirty="0"/>
              <a:t>Grid On/Off (CTRL+G) </a:t>
            </a:r>
          </a:p>
          <a:p>
            <a:r>
              <a:rPr lang="en-IN" dirty="0"/>
              <a:t>F2 Graphics Screen/AutoCAD Text Window </a:t>
            </a:r>
            <a:r>
              <a:rPr lang="en-IN" dirty="0" smtClean="0"/>
              <a:t>	      F8 </a:t>
            </a:r>
            <a:r>
              <a:rPr lang="en-IN" dirty="0"/>
              <a:t>Ortho On/Off (CTRL+L) </a:t>
            </a:r>
          </a:p>
          <a:p>
            <a:r>
              <a:rPr lang="en-IN" dirty="0"/>
              <a:t>F3 </a:t>
            </a:r>
            <a:r>
              <a:rPr lang="en-IN" dirty="0" err="1"/>
              <a:t>O</a:t>
            </a:r>
            <a:r>
              <a:rPr lang="en-IN" dirty="0" err="1" smtClean="0"/>
              <a:t>snap</a:t>
            </a:r>
            <a:r>
              <a:rPr lang="en-IN" dirty="0" smtClean="0"/>
              <a:t> </a:t>
            </a:r>
            <a:r>
              <a:rPr lang="en-IN" dirty="0"/>
              <a:t>On/Off (CTRL+F) </a:t>
            </a:r>
            <a:r>
              <a:rPr lang="en-IN" dirty="0" smtClean="0"/>
              <a:t>		      F9 </a:t>
            </a:r>
            <a:r>
              <a:rPr lang="en-IN" dirty="0"/>
              <a:t>Snap On/Off (CTRL+B) </a:t>
            </a:r>
          </a:p>
          <a:p>
            <a:r>
              <a:rPr lang="en-IN" dirty="0"/>
              <a:t>F4 3DOsnap On/Off </a:t>
            </a:r>
            <a:r>
              <a:rPr lang="en-IN" dirty="0" smtClean="0"/>
              <a:t>			      F10 </a:t>
            </a:r>
            <a:r>
              <a:rPr lang="en-IN" dirty="0"/>
              <a:t>Polar tracking On/Off </a:t>
            </a:r>
          </a:p>
          <a:p>
            <a:r>
              <a:rPr lang="en-IN" dirty="0"/>
              <a:t>F5 </a:t>
            </a:r>
            <a:r>
              <a:rPr lang="en-IN" dirty="0" err="1"/>
              <a:t>Isoplane</a:t>
            </a:r>
            <a:r>
              <a:rPr lang="en-IN" dirty="0"/>
              <a:t> top/right/left (CTRL+E) </a:t>
            </a:r>
            <a:r>
              <a:rPr lang="en-IN" dirty="0" smtClean="0"/>
              <a:t>		      F11 </a:t>
            </a:r>
            <a:r>
              <a:rPr lang="en-IN" dirty="0"/>
              <a:t>Object snap tracking </a:t>
            </a:r>
          </a:p>
          <a:p>
            <a:r>
              <a:rPr lang="en-IN" dirty="0"/>
              <a:t>F6 Dynamic </a:t>
            </a:r>
            <a:r>
              <a:rPr lang="en-IN" dirty="0" smtClean="0"/>
              <a:t>UCS On/Off </a:t>
            </a:r>
            <a:r>
              <a:rPr lang="en-IN" dirty="0"/>
              <a:t>(CTRL+D) 	 </a:t>
            </a:r>
            <a:r>
              <a:rPr lang="en-IN" dirty="0" smtClean="0"/>
              <a:t>     F12 </a:t>
            </a:r>
            <a:r>
              <a:rPr lang="en-IN" dirty="0"/>
              <a:t>Dynamic Input On/Off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373558"/>
            <a:ext cx="30332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Making a Layer Current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2063374" y="4343400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Layer Properties Manager </a:t>
            </a:r>
            <a:r>
              <a:rPr lang="en-US" dirty="0" smtClean="0"/>
              <a:t>with the shortcut menu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91871"/>
            <a:ext cx="7902039" cy="3474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328989"/>
            <a:ext cx="4200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Controlling the Display of Layers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914400" y="805299"/>
            <a:ext cx="4615366" cy="4452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dirty="0" smtClean="0"/>
              <a:t>Turn a Layer On or Off</a:t>
            </a:r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Freeze or Thaw in ALL Viewports</a:t>
            </a:r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New VP Freeze</a:t>
            </a:r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VP Freeze</a:t>
            </a:r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Lock or Unlock a Layer</a:t>
            </a:r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Make a Layer </a:t>
            </a:r>
            <a:r>
              <a:rPr lang="en-US" sz="2000" dirty="0" err="1" smtClean="0"/>
              <a:t>Plotable</a:t>
            </a:r>
            <a:r>
              <a:rPr lang="en-US" sz="2000" dirty="0" smtClean="0"/>
              <a:t> or Non </a:t>
            </a:r>
            <a:r>
              <a:rPr lang="en-US" sz="2000" dirty="0" err="1" smtClean="0"/>
              <a:t>plottable</a:t>
            </a:r>
            <a:endParaRPr lang="en-US" sz="2000" dirty="0" smtClean="0"/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Assigning </a:t>
            </a:r>
            <a:r>
              <a:rPr lang="en-US" sz="2000" dirty="0" err="1" smtClean="0"/>
              <a:t>Linetype</a:t>
            </a:r>
            <a:r>
              <a:rPr lang="en-US" sz="2000" dirty="0" smtClean="0"/>
              <a:t> to a Layer</a:t>
            </a:r>
          </a:p>
          <a:p>
            <a:pPr>
              <a:lnSpc>
                <a:spcPts val="2000"/>
              </a:lnSpc>
            </a:pPr>
            <a:endParaRPr lang="en-US" sz="2000" dirty="0"/>
          </a:p>
          <a:p>
            <a:pPr>
              <a:lnSpc>
                <a:spcPts val="2000"/>
              </a:lnSpc>
            </a:pPr>
            <a:r>
              <a:rPr lang="en-US" sz="2000" dirty="0"/>
              <a:t>Assigning </a:t>
            </a:r>
            <a:r>
              <a:rPr lang="en-US" sz="2000" dirty="0" smtClean="0"/>
              <a:t>Transparency to a Layer</a:t>
            </a:r>
            <a:endParaRPr lang="en-US" sz="2000" dirty="0"/>
          </a:p>
          <a:p>
            <a:pPr>
              <a:lnSpc>
                <a:spcPts val="2000"/>
              </a:lnSpc>
            </a:pPr>
            <a:endParaRPr lang="en-US" sz="2000" dirty="0" smtClean="0"/>
          </a:p>
          <a:p>
            <a:pPr>
              <a:lnSpc>
                <a:spcPts val="2000"/>
              </a:lnSpc>
            </a:pPr>
            <a:r>
              <a:rPr lang="en-US" sz="2000" dirty="0" smtClean="0"/>
              <a:t>Assigning Color to a Layer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48400" y="3982839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Turning </a:t>
            </a:r>
            <a:r>
              <a:rPr lang="en-IN" dirty="0"/>
              <a:t>off the </a:t>
            </a:r>
            <a:r>
              <a:rPr lang="en-IN" b="1" dirty="0" smtClean="0"/>
              <a:t>GRID </a:t>
            </a:r>
            <a:r>
              <a:rPr lang="en-IN" dirty="0" smtClean="0"/>
              <a:t>layer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155" y="1219200"/>
            <a:ext cx="2149090" cy="272698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93207" y="2477869"/>
            <a:ext cx="61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Partial view of the </a:t>
            </a:r>
            <a:r>
              <a:rPr lang="en-US" b="1" dirty="0" smtClean="0"/>
              <a:t>LAYER PROPERTIES MANAGER </a:t>
            </a:r>
            <a:r>
              <a:rPr lang="en-US" dirty="0" smtClean="0"/>
              <a:t>with the </a:t>
            </a:r>
            <a:r>
              <a:rPr lang="en-US" b="1" dirty="0"/>
              <a:t>VP Freeze</a:t>
            </a:r>
            <a:r>
              <a:rPr lang="en-US" dirty="0" smtClean="0"/>
              <a:t> icon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300616" y="5117068"/>
            <a:ext cx="3557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Select </a:t>
            </a:r>
            <a:r>
              <a:rPr lang="en-US" b="1" dirty="0" err="1" smtClean="0"/>
              <a:t>Linetype</a:t>
            </a:r>
            <a:r>
              <a:rPr lang="en-US" b="1" dirty="0" smtClean="0"/>
              <a:t>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7572" y="3247807"/>
            <a:ext cx="2863470" cy="186926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33685"/>
            <a:ext cx="824865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361890"/>
            <a:ext cx="38058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Assigning </a:t>
            </a:r>
            <a:r>
              <a:rPr lang="en-US" sz="2000" dirty="0" err="1" smtClean="0"/>
              <a:t>Lineweight</a:t>
            </a:r>
            <a:r>
              <a:rPr lang="en-US" sz="2000" dirty="0" smtClean="0"/>
              <a:t> to a Layer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3124201" y="4355068"/>
            <a:ext cx="297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/>
              <a:t>Lineweight</a:t>
            </a:r>
            <a:r>
              <a:rPr lang="en-US" b="1" dirty="0" smtClean="0"/>
              <a:t> </a:t>
            </a:r>
            <a:r>
              <a:rPr lang="en-US" dirty="0" smtClean="0"/>
              <a:t>dialog box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1012" y="1143000"/>
            <a:ext cx="2478178" cy="312474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 (1)</Template>
  <TotalTime>1787</TotalTime>
  <Words>843</Words>
  <Application>Microsoft Office PowerPoint</Application>
  <PresentationFormat>On-screen Show (4:3)</PresentationFormat>
  <Paragraphs>239</Paragraphs>
  <Slides>52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ＭＳ Ｐゴシック</vt:lpstr>
      <vt:lpstr>Arial</vt:lpstr>
      <vt:lpstr>Calibri</vt:lpstr>
      <vt:lpstr>Wingdings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414</cp:revision>
  <dcterms:created xsi:type="dcterms:W3CDTF">2009-06-06T02:49:09Z</dcterms:created>
  <dcterms:modified xsi:type="dcterms:W3CDTF">2015-09-02T05:30:34Z</dcterms:modified>
</cp:coreProperties>
</file>