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5" r:id="rId1"/>
    <p:sldMasterId id="2147483718" r:id="rId2"/>
  </p:sldMasterIdLst>
  <p:notesMasterIdLst>
    <p:notesMasterId r:id="rId33"/>
  </p:notesMasterIdLst>
  <p:sldIdLst>
    <p:sldId id="256" r:id="rId3"/>
    <p:sldId id="257" r:id="rId4"/>
    <p:sldId id="310" r:id="rId5"/>
    <p:sldId id="262" r:id="rId6"/>
    <p:sldId id="309" r:id="rId7"/>
    <p:sldId id="311" r:id="rId8"/>
    <p:sldId id="263" r:id="rId9"/>
    <p:sldId id="312" r:id="rId10"/>
    <p:sldId id="314" r:id="rId11"/>
    <p:sldId id="307" r:id="rId12"/>
    <p:sldId id="264" r:id="rId13"/>
    <p:sldId id="315" r:id="rId14"/>
    <p:sldId id="316" r:id="rId15"/>
    <p:sldId id="282" r:id="rId16"/>
    <p:sldId id="283" r:id="rId17"/>
    <p:sldId id="265" r:id="rId18"/>
    <p:sldId id="313" r:id="rId19"/>
    <p:sldId id="266" r:id="rId20"/>
    <p:sldId id="267" r:id="rId21"/>
    <p:sldId id="268" r:id="rId22"/>
    <p:sldId id="269" r:id="rId23"/>
    <p:sldId id="270" r:id="rId24"/>
    <p:sldId id="317" r:id="rId25"/>
    <p:sldId id="271" r:id="rId26"/>
    <p:sldId id="320" r:id="rId27"/>
    <p:sldId id="319" r:id="rId28"/>
    <p:sldId id="273" r:id="rId29"/>
    <p:sldId id="274" r:id="rId30"/>
    <p:sldId id="284" r:id="rId31"/>
    <p:sldId id="303" r:id="rId3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80">
          <p15:clr>
            <a:srgbClr val="A4A3A4"/>
          </p15:clr>
        </p15:guide>
        <p15:guide id="2" pos="57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FD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102" autoAdjust="0"/>
  </p:normalViewPr>
  <p:slideViewPr>
    <p:cSldViewPr>
      <p:cViewPr varScale="1">
        <p:scale>
          <a:sx n="82" d="100"/>
          <a:sy n="82" d="100"/>
        </p:scale>
        <p:origin x="1474" y="67"/>
      </p:cViewPr>
      <p:guideLst>
        <p:guide orient="horz" pos="480"/>
        <p:guide pos="57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CBDE0F-940F-4771-B106-D9F4909E5ECF}" type="datetimeFigureOut">
              <a:rPr lang="en-US" smtClean="0"/>
              <a:pPr/>
              <a:t>8/19/2015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274FC5-9B95-4551-9516-E08BE14396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34368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274FC5-9B95-4551-9516-E08BE14396B3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17480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274FC5-9B95-4551-9516-E08BE14396B3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646954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274FC5-9B95-4551-9516-E08BE14396B3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666567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274FC5-9B95-4551-9516-E08BE14396B3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29590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274FC5-9B95-4551-9516-E08BE14396B3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861317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274FC5-9B95-4551-9516-E08BE14396B3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299424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274FC5-9B95-4551-9516-E08BE14396B3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839411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274FC5-9B95-4551-9516-E08BE14396B3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029406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274FC5-9B95-4551-9516-E08BE14396B3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739325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274FC5-9B95-4551-9516-E08BE14396B3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243088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274FC5-9B95-4551-9516-E08BE14396B3}" type="slidenum">
              <a:rPr lang="en-US" smtClean="0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18980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274FC5-9B95-4551-9516-E08BE14396B3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50057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274FC5-9B95-4551-9516-E08BE14396B3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95026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274FC5-9B95-4551-9516-E08BE14396B3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72259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274FC5-9B95-4551-9516-E08BE14396B3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4398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274FC5-9B95-4551-9516-E08BE14396B3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12848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274FC5-9B95-4551-9516-E08BE14396B3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212658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274FC5-9B95-4551-9516-E08BE14396B3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237004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274FC5-9B95-4551-9516-E08BE14396B3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85539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CEECD-6D49-45CA-BE6B-9DCA7E0311D5}" type="datetimeFigureOut">
              <a:rPr lang="en-US" smtClean="0"/>
              <a:pPr/>
              <a:t>8/19/2015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0A3D5-57B9-4401-AA38-5966341B75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CEECD-6D49-45CA-BE6B-9DCA7E0311D5}" type="datetimeFigureOut">
              <a:rPr lang="en-US" smtClean="0"/>
              <a:pPr/>
              <a:t>8/19/2015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0A3D5-57B9-4401-AA38-5966341B75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CEECD-6D49-45CA-BE6B-9DCA7E0311D5}" type="datetimeFigureOut">
              <a:rPr lang="en-US" smtClean="0"/>
              <a:pPr/>
              <a:t>8/19/2015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0A3D5-57B9-4401-AA38-5966341B75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CEECD-6D49-45CA-BE6B-9DCA7E0311D5}" type="datetimeFigureOut">
              <a:rPr lang="en-US" smtClean="0"/>
              <a:pPr/>
              <a:t>8/19/2015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0A3D5-57B9-4401-AA38-5966341B75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 sz="4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814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sz="38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405187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905000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sz="38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1430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1430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sz="38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43000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782762"/>
            <a:ext cx="4040188" cy="362743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43000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782762"/>
            <a:ext cx="4041775" cy="362743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sz="3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CEECD-6D49-45CA-BE6B-9DCA7E0311D5}" type="datetimeFigureOut">
              <a:rPr lang="en-US" smtClean="0"/>
              <a:pPr/>
              <a:t>8/19/2015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0A3D5-57B9-4401-AA38-5966341B75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sz="38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4830762"/>
          </a:xfrm>
          <a:prstGeom prst="rect">
            <a:avLst/>
          </a:prstGeom>
        </p:spPr>
        <p:txBody>
          <a:bodyPr vert="eaVert"/>
          <a:lstStyle>
            <a:lvl1pPr>
              <a:defRPr sz="38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48307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CEECD-6D49-45CA-BE6B-9DCA7E0311D5}" type="datetimeFigureOut">
              <a:rPr lang="en-US" smtClean="0"/>
              <a:pPr/>
              <a:t>8/19/2015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0A3D5-57B9-4401-AA38-5966341B75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CEECD-6D49-45CA-BE6B-9DCA7E0311D5}" type="datetimeFigureOut">
              <a:rPr lang="en-US" smtClean="0"/>
              <a:pPr/>
              <a:t>8/19/2015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0A3D5-57B9-4401-AA38-5966341B75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CEECD-6D49-45CA-BE6B-9DCA7E0311D5}" type="datetimeFigureOut">
              <a:rPr lang="en-US" smtClean="0"/>
              <a:pPr/>
              <a:t>8/19/2015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0A3D5-57B9-4401-AA38-5966341B75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CEECD-6D49-45CA-BE6B-9DCA7E0311D5}" type="datetimeFigureOut">
              <a:rPr lang="en-US" smtClean="0"/>
              <a:pPr/>
              <a:t>8/19/2015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0A3D5-57B9-4401-AA38-5966341B75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CEECD-6D49-45CA-BE6B-9DCA7E0311D5}" type="datetimeFigureOut">
              <a:rPr lang="en-US" smtClean="0"/>
              <a:pPr/>
              <a:t>8/19/2015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0A3D5-57B9-4401-AA38-5966341B75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CEECD-6D49-45CA-BE6B-9DCA7E0311D5}" type="datetimeFigureOut">
              <a:rPr lang="en-US" smtClean="0"/>
              <a:pPr/>
              <a:t>8/19/2015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0A3D5-57B9-4401-AA38-5966341B75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CEECD-6D49-45CA-BE6B-9DCA7E0311D5}" type="datetimeFigureOut">
              <a:rPr lang="en-US" smtClean="0"/>
              <a:pPr/>
              <a:t>8/19/2015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0A3D5-57B9-4401-AA38-5966341B75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FCEECD-6D49-45CA-BE6B-9DCA7E0311D5}" type="datetimeFigureOut">
              <a:rPr lang="en-US" smtClean="0"/>
              <a:pPr/>
              <a:t>8/19/2015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60A3D5-57B9-4401-AA38-5966341B757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  <p:sldLayoutId id="2147483716" r:id="rId11"/>
    <p:sldLayoutId id="2147483717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9906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" name="Rectangle 2"/>
          <p:cNvSpPr/>
          <p:nvPr userDrawn="1"/>
        </p:nvSpPr>
        <p:spPr>
          <a:xfrm rot="-5400000">
            <a:off x="-2674846" y="2626667"/>
            <a:ext cx="5715004" cy="461665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i="0" kern="1200" baseline="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rPr>
              <a:t>1.  Introduction to</a:t>
            </a:r>
            <a:r>
              <a:rPr lang="en-US" sz="2400" b="1" kern="1200" baseline="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rPr>
              <a:t> AutoCAD MEP</a:t>
            </a:r>
            <a:endParaRPr lang="en-US" sz="2400" b="1" dirty="0">
              <a:solidFill>
                <a:schemeClr val="bg2">
                  <a:lumMod val="20000"/>
                  <a:lumOff val="80000"/>
                </a:scheme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  <p:sldLayoutId id="2147483722" r:id="rId4"/>
    <p:sldLayoutId id="2147483723" r:id="rId5"/>
    <p:sldLayoutId id="2147483724" r:id="rId6"/>
    <p:sldLayoutId id="2147483725" r:id="rId7"/>
    <p:sldLayoutId id="2147483726" r:id="rId8"/>
    <p:sldLayoutId id="2147483727" r:id="rId9"/>
    <p:sldLayoutId id="2147483728" r:id="rId10"/>
    <p:sldLayoutId id="2147483729" r:id="rId11"/>
    <p:sldLayoutId id="2147483730" r:id="rId12"/>
    <p:sldLayoutId id="2147483731" r:id="rId13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28" charset="-128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28" charset="-128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28" charset="-128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28" charset="-128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28" charset="-128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28" charset="-128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28" charset="-128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28" charset="-128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5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2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32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2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36.e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38.e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40.e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e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42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://discussion.autodesk.com/index.jspa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14400" y="316089"/>
            <a:ext cx="31245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/>
              <a:t>Learning Objectives</a:t>
            </a:r>
            <a:endParaRPr lang="en-US" sz="2400" b="1" dirty="0"/>
          </a:p>
        </p:txBody>
      </p:sp>
      <p:sp>
        <p:nvSpPr>
          <p:cNvPr id="3" name="Rectangle 2"/>
          <p:cNvSpPr/>
          <p:nvPr/>
        </p:nvSpPr>
        <p:spPr>
          <a:xfrm>
            <a:off x="914401" y="762000"/>
            <a:ext cx="6857999" cy="3447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•   Start </a:t>
            </a:r>
            <a:r>
              <a:rPr lang="en-US" b="1" dirty="0" smtClean="0"/>
              <a:t>AutoCAD MEP</a:t>
            </a:r>
          </a:p>
          <a:p>
            <a:r>
              <a:rPr lang="en-US" dirty="0" smtClean="0"/>
              <a:t>•   Use the components of the initial </a:t>
            </a:r>
            <a:r>
              <a:rPr lang="en-US" b="1" dirty="0" smtClean="0"/>
              <a:t>AutoCAD MEP</a:t>
            </a:r>
            <a:r>
              <a:rPr lang="en-US" dirty="0" smtClean="0"/>
              <a:t> screen</a:t>
            </a:r>
          </a:p>
          <a:p>
            <a:r>
              <a:rPr lang="en-US" dirty="0" smtClean="0"/>
              <a:t>•   Invoke </a:t>
            </a:r>
            <a:r>
              <a:rPr lang="en-US" b="1" dirty="0" smtClean="0"/>
              <a:t>AutoCAD MEP </a:t>
            </a:r>
            <a:r>
              <a:rPr lang="en-US" dirty="0" smtClean="0"/>
              <a:t>commands from the keyboard, menu,  </a:t>
            </a:r>
          </a:p>
          <a:p>
            <a:r>
              <a:rPr lang="en-US" dirty="0" smtClean="0"/>
              <a:t>    </a:t>
            </a:r>
            <a:r>
              <a:rPr lang="en-US" dirty="0" err="1" smtClean="0"/>
              <a:t>toolbar,shortcut</a:t>
            </a:r>
            <a:r>
              <a:rPr lang="en-US" dirty="0" smtClean="0"/>
              <a:t> </a:t>
            </a:r>
            <a:r>
              <a:rPr lang="en-US" dirty="0" err="1" smtClean="0"/>
              <a:t>menu,</a:t>
            </a:r>
            <a:r>
              <a:rPr lang="en-US" b="1" dirty="0" err="1" smtClean="0"/>
              <a:t>TOOL</a:t>
            </a:r>
            <a:r>
              <a:rPr lang="en-US" b="1" dirty="0" smtClean="0"/>
              <a:t> PALETTES</a:t>
            </a:r>
            <a:r>
              <a:rPr lang="en-US" dirty="0" smtClean="0"/>
              <a:t>, and Ribbon</a:t>
            </a:r>
          </a:p>
          <a:p>
            <a:r>
              <a:rPr lang="en-US" dirty="0" smtClean="0"/>
              <a:t>•  Use the components of dialog boxes in </a:t>
            </a:r>
            <a:r>
              <a:rPr lang="en-US" b="1" dirty="0" smtClean="0"/>
              <a:t>AutoCAD MEP</a:t>
            </a:r>
          </a:p>
          <a:p>
            <a:r>
              <a:rPr lang="en-US" dirty="0" smtClean="0"/>
              <a:t>•  Start a new drawing</a:t>
            </a:r>
          </a:p>
          <a:p>
            <a:r>
              <a:rPr lang="en-US" dirty="0" smtClean="0"/>
              <a:t>•  Save a work using various file-saving commands</a:t>
            </a:r>
          </a:p>
          <a:p>
            <a:r>
              <a:rPr lang="en-US" dirty="0" smtClean="0"/>
              <a:t>•  Close a drawing</a:t>
            </a:r>
          </a:p>
          <a:p>
            <a:r>
              <a:rPr lang="en-US" dirty="0" smtClean="0"/>
              <a:t>•  Open an existing drawing</a:t>
            </a:r>
          </a:p>
          <a:p>
            <a:r>
              <a:rPr lang="en-US" dirty="0" smtClean="0"/>
              <a:t>•  Exit </a:t>
            </a:r>
            <a:r>
              <a:rPr lang="en-US" b="1" dirty="0" smtClean="0"/>
              <a:t>AutoCAD MEP</a:t>
            </a:r>
          </a:p>
          <a:p>
            <a:r>
              <a:rPr lang="en-US" dirty="0" smtClean="0"/>
              <a:t>•  Use various options of </a:t>
            </a:r>
            <a:r>
              <a:rPr lang="en-US" b="1" dirty="0" smtClean="0"/>
              <a:t>AutoCAD MEP </a:t>
            </a:r>
            <a:r>
              <a:rPr lang="en-US" dirty="0" smtClean="0"/>
              <a:t>help</a:t>
            </a:r>
          </a:p>
          <a:p>
            <a:endParaRPr lang="en-US" sz="2000" dirty="0" smtClean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609600" y="304800"/>
            <a:ext cx="51575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 Ribbon</a:t>
            </a:r>
            <a:endParaRPr lang="en-US" sz="2400" b="1" dirty="0"/>
          </a:p>
        </p:txBody>
      </p:sp>
      <p:sp>
        <p:nvSpPr>
          <p:cNvPr id="4" name="Rectangle 3"/>
          <p:cNvSpPr/>
          <p:nvPr/>
        </p:nvSpPr>
        <p:spPr>
          <a:xfrm>
            <a:off x="1981200" y="2209801"/>
            <a:ext cx="6705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1400" dirty="0" smtClean="0"/>
          </a:p>
          <a:p>
            <a:r>
              <a:rPr lang="en-US" sz="1400" b="1" dirty="0" smtClean="0"/>
              <a:t>                                            Figure 1-8 </a:t>
            </a:r>
            <a:r>
              <a:rPr lang="en-US" sz="1400" dirty="0" smtClean="0"/>
              <a:t>The</a:t>
            </a:r>
            <a:r>
              <a:rPr lang="en-US" sz="1400" b="1" dirty="0" smtClean="0"/>
              <a:t> Ribbon </a:t>
            </a:r>
            <a:r>
              <a:rPr lang="en-US" sz="1400" dirty="0" smtClean="0"/>
              <a:t>with the </a:t>
            </a:r>
            <a:r>
              <a:rPr lang="en-US" sz="1400" b="1" dirty="0" smtClean="0"/>
              <a:t>Annotate </a:t>
            </a:r>
            <a:r>
              <a:rPr lang="en-US" sz="1400" dirty="0" smtClean="0"/>
              <a:t>tab chosen </a:t>
            </a:r>
            <a:endParaRPr lang="en-US" sz="1400" dirty="0"/>
          </a:p>
        </p:txBody>
      </p:sp>
      <p:sp>
        <p:nvSpPr>
          <p:cNvPr id="6" name="Rectangle 5"/>
          <p:cNvSpPr/>
          <p:nvPr/>
        </p:nvSpPr>
        <p:spPr>
          <a:xfrm>
            <a:off x="914400" y="1066800"/>
            <a:ext cx="32766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In </a:t>
            </a:r>
            <a:r>
              <a:rPr lang="en-US" b="1" dirty="0" smtClean="0"/>
              <a:t>AutoCAD MEP</a:t>
            </a:r>
            <a:r>
              <a:rPr lang="en-US" dirty="0" smtClean="0"/>
              <a:t>, you can also invoke a tool from the </a:t>
            </a:r>
            <a:r>
              <a:rPr lang="en-US" b="1" dirty="0" smtClean="0"/>
              <a:t>Ribbon. 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914400" y="2590800"/>
            <a:ext cx="533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The </a:t>
            </a:r>
            <a:r>
              <a:rPr lang="en-US" b="1" dirty="0" smtClean="0"/>
              <a:t>Ribbon </a:t>
            </a:r>
            <a:r>
              <a:rPr lang="en-US" dirty="0" smtClean="0"/>
              <a:t>consists of various tabs</a:t>
            </a:r>
            <a:r>
              <a:rPr lang="en-US" b="1" dirty="0" smtClean="0"/>
              <a:t>. 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914400" y="3276600"/>
            <a:ext cx="8610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The tabs have different panels which in turn have tools arranged in rows. 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2401" y="1242535"/>
            <a:ext cx="4724400" cy="1119665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  <p:bldP spid="6" grpId="0"/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33400" y="304800"/>
            <a:ext cx="45284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 Application Menu</a:t>
            </a:r>
            <a:endParaRPr lang="en-US" sz="2400" b="1" dirty="0"/>
          </a:p>
        </p:txBody>
      </p:sp>
      <p:sp>
        <p:nvSpPr>
          <p:cNvPr id="4" name="Rectangle 3"/>
          <p:cNvSpPr/>
          <p:nvPr/>
        </p:nvSpPr>
        <p:spPr>
          <a:xfrm>
            <a:off x="4572000" y="4876800"/>
            <a:ext cx="4572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r>
              <a:rPr lang="en-US" sz="1400" b="1" dirty="0" smtClean="0"/>
              <a:t>                  Figure 1-9 </a:t>
            </a:r>
            <a:r>
              <a:rPr lang="en-US" sz="1400" dirty="0" smtClean="0"/>
              <a:t>Th</a:t>
            </a:r>
            <a:r>
              <a:rPr lang="en-US" sz="1400" i="1" dirty="0" smtClean="0"/>
              <a:t>e</a:t>
            </a:r>
            <a:r>
              <a:rPr lang="en-US" sz="1400" b="1" i="1" dirty="0" smtClean="0"/>
              <a:t> </a:t>
            </a:r>
            <a:r>
              <a:rPr lang="en-US" sz="1400" b="1" dirty="0" smtClean="0"/>
              <a:t>Application</a:t>
            </a:r>
            <a:r>
              <a:rPr lang="en-US" sz="1400" b="1" i="1" dirty="0" smtClean="0"/>
              <a:t> </a:t>
            </a:r>
            <a:r>
              <a:rPr lang="en-US" sz="1400" dirty="0" smtClean="0"/>
              <a:t>menu</a:t>
            </a:r>
            <a:r>
              <a:rPr lang="en-US" sz="1400" b="1" dirty="0" smtClean="0"/>
              <a:t> </a:t>
            </a:r>
            <a:endParaRPr lang="en-US" sz="1400" dirty="0"/>
          </a:p>
        </p:txBody>
      </p:sp>
      <p:sp>
        <p:nvSpPr>
          <p:cNvPr id="5" name="Rectangle 4"/>
          <p:cNvSpPr/>
          <p:nvPr/>
        </p:nvSpPr>
        <p:spPr>
          <a:xfrm>
            <a:off x="914400" y="106680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The </a:t>
            </a:r>
            <a:r>
              <a:rPr lang="en-US" b="1" dirty="0" smtClean="0"/>
              <a:t>Application</a:t>
            </a:r>
            <a:r>
              <a:rPr lang="en-US" dirty="0" smtClean="0"/>
              <a:t> menu is available at the top-left of the AutoCAD MEP window. 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914400" y="182880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 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You can search a command using the search field on the top of the </a:t>
            </a:r>
            <a:r>
              <a:rPr lang="en-US" b="1" dirty="0" smtClean="0"/>
              <a:t>Application menu. 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0" y="533400"/>
            <a:ext cx="2955461" cy="4607713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" grpId="0"/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609600" y="304800"/>
            <a:ext cx="51575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 Shortcut Menu</a:t>
            </a:r>
            <a:endParaRPr lang="en-US" sz="2400" b="1" dirty="0"/>
          </a:p>
        </p:txBody>
      </p:sp>
      <p:sp>
        <p:nvSpPr>
          <p:cNvPr id="6" name="Rectangle 5"/>
          <p:cNvSpPr/>
          <p:nvPr/>
        </p:nvSpPr>
        <p:spPr>
          <a:xfrm>
            <a:off x="762000" y="685800"/>
            <a:ext cx="8382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Shortcut </a:t>
            </a:r>
            <a:r>
              <a:rPr lang="en-US" dirty="0"/>
              <a:t>menu is invoked by right-clicking and is displayed at the cursor location. 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990130"/>
            <a:ext cx="3554476" cy="143887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Rectangle 7"/>
          <p:cNvSpPr/>
          <p:nvPr/>
        </p:nvSpPr>
        <p:spPr>
          <a:xfrm>
            <a:off x="589547" y="3124200"/>
            <a:ext cx="4191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800" dirty="0">
              <a:solidFill>
                <a:srgbClr val="000000"/>
              </a:solidFill>
              <a:latin typeface="ITC New Baskerville BT"/>
            </a:endParaRPr>
          </a:p>
          <a:p>
            <a:pPr algn="just"/>
            <a:r>
              <a:rPr lang="en-US" sz="1400" b="1" dirty="0">
                <a:solidFill>
                  <a:srgbClr val="221E1F"/>
                </a:solidFill>
                <a:latin typeface="ITC New Baskerville BT"/>
              </a:rPr>
              <a:t>Figure 1-10 </a:t>
            </a:r>
            <a:r>
              <a:rPr lang="en-US" sz="1400" i="1" dirty="0">
                <a:solidFill>
                  <a:srgbClr val="221E1F"/>
                </a:solidFill>
                <a:latin typeface="ITC New Baskerville BT"/>
              </a:rPr>
              <a:t>Partial view of shortcut menu with the recently used commands </a:t>
            </a:r>
            <a:endParaRPr lang="en-US" sz="1400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2600" y="1371600"/>
            <a:ext cx="1852801" cy="3676651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4038600" y="4735323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sz="2800" dirty="0">
              <a:solidFill>
                <a:srgbClr val="000000"/>
              </a:solidFill>
              <a:latin typeface="ITC New Baskerville BT"/>
            </a:endParaRPr>
          </a:p>
          <a:p>
            <a:pPr algn="just"/>
            <a:r>
              <a:rPr lang="en-US" sz="1400" b="1" dirty="0">
                <a:solidFill>
                  <a:srgbClr val="221E1F"/>
                </a:solidFill>
                <a:latin typeface="ITC New Baskerville BT"/>
              </a:rPr>
              <a:t>Figure 1-11 </a:t>
            </a:r>
            <a:r>
              <a:rPr lang="en-US" sz="1400" i="1" dirty="0">
                <a:solidFill>
                  <a:srgbClr val="221E1F"/>
                </a:solidFill>
                <a:latin typeface="ITC New Baskerville BT"/>
              </a:rPr>
              <a:t>Shortcut menu displayed when the </a:t>
            </a:r>
            <a:r>
              <a:rPr lang="en-US" sz="1400" b="1" dirty="0">
                <a:solidFill>
                  <a:srgbClr val="221E1F"/>
                </a:solidFill>
                <a:latin typeface="ITC New Baskerville BT"/>
              </a:rPr>
              <a:t>DUCT </a:t>
            </a:r>
            <a:r>
              <a:rPr lang="en-US" sz="1400" i="1" dirty="0">
                <a:solidFill>
                  <a:srgbClr val="221E1F"/>
                </a:solidFill>
                <a:latin typeface="ITC New Baskerville BT"/>
              </a:rPr>
              <a:t>tool is active 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947806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2667000"/>
            <a:ext cx="1781175" cy="14668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0709" y="933450"/>
            <a:ext cx="2843400" cy="3200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34200" y="2876550"/>
            <a:ext cx="1370925" cy="12573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Rectangle 4"/>
          <p:cNvSpPr/>
          <p:nvPr/>
        </p:nvSpPr>
        <p:spPr>
          <a:xfrm>
            <a:off x="252412" y="3875809"/>
            <a:ext cx="27432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800" dirty="0">
              <a:solidFill>
                <a:srgbClr val="000000"/>
              </a:solidFill>
              <a:latin typeface="ITC New Baskerville BT"/>
            </a:endParaRPr>
          </a:p>
          <a:p>
            <a:pPr algn="just"/>
            <a:r>
              <a:rPr lang="en-US" sz="1400" b="1" dirty="0">
                <a:solidFill>
                  <a:srgbClr val="221E1F"/>
                </a:solidFill>
                <a:latin typeface="ITC New Baskerville BT"/>
              </a:rPr>
              <a:t>Figure 1-12 </a:t>
            </a:r>
            <a:r>
              <a:rPr lang="en-US" sz="1400" i="1" dirty="0">
                <a:solidFill>
                  <a:srgbClr val="221E1F"/>
                </a:solidFill>
                <a:latin typeface="ITC New Baskerville BT"/>
              </a:rPr>
              <a:t>Shortcut menu for the </a:t>
            </a:r>
            <a:r>
              <a:rPr lang="en-US" sz="1400" b="1" dirty="0">
                <a:solidFill>
                  <a:srgbClr val="221E1F"/>
                </a:solidFill>
                <a:latin typeface="ITC New Baskerville BT"/>
              </a:rPr>
              <a:t>Start Tab </a:t>
            </a:r>
            <a:endParaRPr lang="en-US" sz="1400" dirty="0"/>
          </a:p>
        </p:txBody>
      </p:sp>
      <p:sp>
        <p:nvSpPr>
          <p:cNvPr id="6" name="Rectangle 5"/>
          <p:cNvSpPr/>
          <p:nvPr/>
        </p:nvSpPr>
        <p:spPr>
          <a:xfrm>
            <a:off x="3188619" y="3875810"/>
            <a:ext cx="300758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800" dirty="0">
              <a:solidFill>
                <a:srgbClr val="000000"/>
              </a:solidFill>
              <a:latin typeface="ITC New Baskerville BT"/>
            </a:endParaRPr>
          </a:p>
          <a:p>
            <a:pPr algn="just"/>
            <a:r>
              <a:rPr lang="en-US" sz="1400" b="1" dirty="0">
                <a:solidFill>
                  <a:srgbClr val="221E1F"/>
                </a:solidFill>
                <a:latin typeface="ITC New Baskerville BT"/>
              </a:rPr>
              <a:t>Figure 1-13 </a:t>
            </a:r>
            <a:r>
              <a:rPr lang="en-US" sz="1400" i="1" dirty="0">
                <a:solidFill>
                  <a:srgbClr val="221E1F"/>
                </a:solidFill>
                <a:latin typeface="ITC New Baskerville BT"/>
              </a:rPr>
              <a:t>Command line window shortcut menu </a:t>
            </a:r>
            <a:endParaRPr lang="en-US" sz="1400" dirty="0"/>
          </a:p>
        </p:txBody>
      </p:sp>
      <p:sp>
        <p:nvSpPr>
          <p:cNvPr id="7" name="Rectangle 6"/>
          <p:cNvSpPr/>
          <p:nvPr/>
        </p:nvSpPr>
        <p:spPr>
          <a:xfrm>
            <a:off x="6389206" y="3875809"/>
            <a:ext cx="265608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800" dirty="0">
              <a:solidFill>
                <a:srgbClr val="000000"/>
              </a:solidFill>
              <a:latin typeface="ITC New Baskerville BT"/>
            </a:endParaRPr>
          </a:p>
          <a:p>
            <a:pPr algn="just"/>
            <a:r>
              <a:rPr lang="en-US" sz="1400" b="1" dirty="0">
                <a:solidFill>
                  <a:srgbClr val="221E1F"/>
                </a:solidFill>
                <a:latin typeface="ITC New Baskerville BT"/>
              </a:rPr>
              <a:t>Figure 1-14 </a:t>
            </a:r>
            <a:r>
              <a:rPr lang="en-US" sz="1400" i="1" dirty="0">
                <a:solidFill>
                  <a:srgbClr val="221E1F"/>
                </a:solidFill>
                <a:latin typeface="ITC New Baskerville BT"/>
              </a:rPr>
              <a:t>The Status Bar shortcut menu </a:t>
            </a:r>
            <a:endParaRPr lang="en-US" sz="1400" dirty="0"/>
          </a:p>
        </p:txBody>
      </p:sp>
      <p:sp>
        <p:nvSpPr>
          <p:cNvPr id="8" name="Rectangle 7"/>
          <p:cNvSpPr/>
          <p:nvPr/>
        </p:nvSpPr>
        <p:spPr>
          <a:xfrm>
            <a:off x="609600" y="304800"/>
            <a:ext cx="8153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 (contd.)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765307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609600" y="304800"/>
            <a:ext cx="74675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 AutoCAD MEP DIALOG BOXES</a:t>
            </a:r>
            <a:endParaRPr lang="en-US" sz="2400" b="1" dirty="0"/>
          </a:p>
        </p:txBody>
      </p:sp>
      <p:sp>
        <p:nvSpPr>
          <p:cNvPr id="4" name="Rectangle 3"/>
          <p:cNvSpPr/>
          <p:nvPr/>
        </p:nvSpPr>
        <p:spPr>
          <a:xfrm>
            <a:off x="4572000" y="4880075"/>
            <a:ext cx="4343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r>
              <a:rPr lang="en-US" sz="1400" b="1" dirty="0" smtClean="0"/>
              <a:t>               Figure 1-15 </a:t>
            </a:r>
            <a:r>
              <a:rPr lang="en-US" sz="1400" dirty="0" smtClean="0"/>
              <a:t>Components of a dialog box  </a:t>
            </a:r>
            <a:endParaRPr lang="en-US" sz="1400" dirty="0"/>
          </a:p>
        </p:txBody>
      </p:sp>
      <p:sp>
        <p:nvSpPr>
          <p:cNvPr id="6" name="Rectangle 5"/>
          <p:cNvSpPr/>
          <p:nvPr/>
        </p:nvSpPr>
        <p:spPr>
          <a:xfrm>
            <a:off x="914400" y="990600"/>
            <a:ext cx="4191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choose Options from the Application menu. 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914400" y="1828800"/>
            <a:ext cx="3810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A dialog box contains a number of parts like the dialog label, radio buttons, text or edit boxes, check boxes, slider bars, image boxes, and command buttons. 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914400" y="3657600"/>
            <a:ext cx="40386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These components are also referred to as </a:t>
            </a:r>
            <a:r>
              <a:rPr lang="en-US" b="1" dirty="0" smtClean="0"/>
              <a:t>tiles</a:t>
            </a:r>
            <a:r>
              <a:rPr lang="en-US" dirty="0" smtClean="0"/>
              <a:t>. 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1600" y="1223665"/>
            <a:ext cx="3581400" cy="378398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  <p:bldP spid="6" grpId="0"/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3000" y="990601"/>
            <a:ext cx="3971925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609600" y="304800"/>
            <a:ext cx="70866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 STARTING A NEW DRAWING</a:t>
            </a:r>
            <a:endParaRPr lang="en-US" sz="2400" b="1" dirty="0"/>
          </a:p>
        </p:txBody>
      </p:sp>
      <p:sp>
        <p:nvSpPr>
          <p:cNvPr id="5" name="Rectangle 4"/>
          <p:cNvSpPr/>
          <p:nvPr/>
        </p:nvSpPr>
        <p:spPr>
          <a:xfrm>
            <a:off x="2667000" y="4572000"/>
            <a:ext cx="7239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r>
              <a:rPr lang="en-US" sz="1400" b="1" dirty="0" smtClean="0"/>
              <a:t>                                                   Figure 1-16 </a:t>
            </a:r>
            <a:r>
              <a:rPr lang="en-US" sz="1400" dirty="0" smtClean="0"/>
              <a:t>The</a:t>
            </a:r>
            <a:r>
              <a:rPr lang="en-US" sz="1400" b="1" i="1" dirty="0" smtClean="0"/>
              <a:t> </a:t>
            </a:r>
            <a:r>
              <a:rPr lang="en-US" sz="1400" b="1" dirty="0" smtClean="0"/>
              <a:t>Select template </a:t>
            </a:r>
            <a:r>
              <a:rPr lang="en-US" sz="1400" dirty="0" smtClean="0"/>
              <a:t>dialog box </a:t>
            </a:r>
            <a:endParaRPr lang="en-US" sz="1400" dirty="0"/>
          </a:p>
        </p:txBody>
      </p:sp>
      <p:sp>
        <p:nvSpPr>
          <p:cNvPr id="6" name="Rectangle 5"/>
          <p:cNvSpPr/>
          <p:nvPr/>
        </p:nvSpPr>
        <p:spPr>
          <a:xfrm>
            <a:off x="914400" y="1066800"/>
            <a:ext cx="3962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b="1" dirty="0" smtClean="0"/>
              <a:t>Application Menu</a:t>
            </a:r>
            <a:r>
              <a:rPr lang="en-US" dirty="0" smtClean="0"/>
              <a:t>: New &gt; Drawing. 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914400" y="1676400"/>
            <a:ext cx="4114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When you invoke the </a:t>
            </a:r>
            <a:r>
              <a:rPr lang="en-US" b="1" dirty="0" smtClean="0"/>
              <a:t>New</a:t>
            </a:r>
            <a:r>
              <a:rPr lang="en-US" dirty="0" smtClean="0"/>
              <a:t> tool, by default the </a:t>
            </a:r>
            <a:r>
              <a:rPr lang="en-US" b="1" dirty="0" smtClean="0"/>
              <a:t>Select template</a:t>
            </a:r>
            <a:r>
              <a:rPr lang="en-US" dirty="0" smtClean="0"/>
              <a:t> dialog box will be displayed. 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/>
      <p:bldP spid="6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4400" y="3276600"/>
            <a:ext cx="35052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3810000" y="2438400"/>
            <a:ext cx="5334000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r>
              <a:rPr lang="en-US" sz="1400" b="1" dirty="0" smtClean="0"/>
              <a:t>Figure 1-17 </a:t>
            </a:r>
            <a:r>
              <a:rPr lang="en-US" sz="1400" dirty="0" smtClean="0"/>
              <a:t>The default templates displayed in the </a:t>
            </a:r>
            <a:r>
              <a:rPr lang="en-US" sz="1400" b="1" dirty="0" smtClean="0"/>
              <a:t>Create New Drawing </a:t>
            </a:r>
            <a:r>
              <a:rPr lang="en-US" sz="1400" dirty="0" smtClean="0"/>
              <a:t>dialog box on choosing the</a:t>
            </a:r>
            <a:r>
              <a:rPr lang="en-US" sz="1400" b="1" i="1" dirty="0" smtClean="0"/>
              <a:t> </a:t>
            </a:r>
            <a:r>
              <a:rPr lang="en-US" sz="1400" b="1" dirty="0" smtClean="0"/>
              <a:t>Use a Template </a:t>
            </a:r>
            <a:r>
              <a:rPr lang="en-US" sz="1400" dirty="0" smtClean="0"/>
              <a:t>button</a:t>
            </a:r>
            <a:r>
              <a:rPr lang="en-US" sz="1400" i="1" dirty="0" smtClean="0"/>
              <a:t> </a:t>
            </a:r>
            <a:endParaRPr lang="en-US" sz="14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24400" y="914400"/>
            <a:ext cx="35052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4495800" y="4876800"/>
            <a:ext cx="41148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1400" b="1" dirty="0" smtClean="0"/>
          </a:p>
          <a:p>
            <a:r>
              <a:rPr lang="en-US" sz="1400" b="1" dirty="0" smtClean="0"/>
              <a:t>Figure 1-18 </a:t>
            </a:r>
            <a:r>
              <a:rPr lang="en-US" sz="1400" dirty="0" smtClean="0"/>
              <a:t>The</a:t>
            </a:r>
            <a:r>
              <a:rPr lang="en-US" sz="1400" b="1" i="1" dirty="0" smtClean="0"/>
              <a:t> </a:t>
            </a:r>
            <a:r>
              <a:rPr lang="en-US" sz="1400" b="1" dirty="0" smtClean="0"/>
              <a:t>Create New Drawing dialog box </a:t>
            </a:r>
            <a:r>
              <a:rPr lang="en-US" sz="1400" dirty="0" smtClean="0"/>
              <a:t>with</a:t>
            </a:r>
            <a:r>
              <a:rPr lang="en-US" sz="1400" b="1" i="1" dirty="0" smtClean="0"/>
              <a:t> </a:t>
            </a:r>
            <a:r>
              <a:rPr lang="en-US" sz="1400" b="1" dirty="0" smtClean="0"/>
              <a:t>Start from Scratch button </a:t>
            </a:r>
            <a:r>
              <a:rPr lang="en-US" sz="1400" dirty="0" smtClean="0"/>
              <a:t>selected</a:t>
            </a:r>
            <a:r>
              <a:rPr lang="en-US" sz="1400" b="1" i="1" dirty="0" smtClean="0"/>
              <a:t> </a:t>
            </a:r>
            <a:endParaRPr lang="en-US" sz="1400" dirty="0"/>
          </a:p>
        </p:txBody>
      </p:sp>
      <p:sp>
        <p:nvSpPr>
          <p:cNvPr id="7" name="Rectangle 6"/>
          <p:cNvSpPr/>
          <p:nvPr/>
        </p:nvSpPr>
        <p:spPr>
          <a:xfrm>
            <a:off x="609600" y="115669"/>
            <a:ext cx="48768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Wingdings" pitchFamily="2" charset="2"/>
              <a:buChar char="Ø"/>
            </a:pPr>
            <a:r>
              <a:rPr lang="en-US" sz="2000" b="1" dirty="0" smtClean="0"/>
              <a:t> Use a Template </a:t>
            </a:r>
            <a:endParaRPr lang="en-US" sz="2000" dirty="0"/>
          </a:p>
        </p:txBody>
      </p:sp>
      <p:sp>
        <p:nvSpPr>
          <p:cNvPr id="9" name="Rectangle 8"/>
          <p:cNvSpPr/>
          <p:nvPr/>
        </p:nvSpPr>
        <p:spPr>
          <a:xfrm>
            <a:off x="609600" y="3200400"/>
            <a:ext cx="504805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000" b="1" dirty="0" smtClean="0"/>
              <a:t>  Use a Scratch </a:t>
            </a:r>
            <a:endParaRPr lang="en-US" sz="2000" dirty="0"/>
          </a:p>
        </p:txBody>
      </p:sp>
      <p:sp>
        <p:nvSpPr>
          <p:cNvPr id="10" name="Rectangle 9"/>
          <p:cNvSpPr/>
          <p:nvPr/>
        </p:nvSpPr>
        <p:spPr>
          <a:xfrm>
            <a:off x="914400" y="762000"/>
            <a:ext cx="31242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When you choose the Use a Template button from the Create New Drawing dialog box, AutoCAD MEP displays a list of templates. 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914400" y="3581400"/>
            <a:ext cx="3810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When you choose the Start from Scratch button , AutoCAD MEP provides you with options to start </a:t>
            </a:r>
          </a:p>
          <a:p>
            <a:r>
              <a:rPr lang="en-US" dirty="0" smtClean="0"/>
              <a:t>a new drawing that contains the default AutoCAD MEP setup for Imperial or Metric drawing. 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7" grpId="0"/>
      <p:bldP spid="9" grpId="0"/>
      <p:bldP spid="10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05400" y="990600"/>
            <a:ext cx="3790950" cy="319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4953000" y="3886200"/>
            <a:ext cx="4191000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r>
              <a:rPr lang="en-US" sz="1400" b="1" dirty="0" smtClean="0"/>
              <a:t> Figure 1-19 </a:t>
            </a:r>
            <a:r>
              <a:rPr lang="en-US" sz="1400" dirty="0" smtClean="0"/>
              <a:t>The wizard options displayed on choosing the </a:t>
            </a:r>
            <a:r>
              <a:rPr lang="en-US" sz="1400" b="1" dirty="0" smtClean="0"/>
              <a:t>Use a Wizard  </a:t>
            </a:r>
            <a:r>
              <a:rPr lang="en-US" sz="1400" dirty="0" smtClean="0"/>
              <a:t>button</a:t>
            </a:r>
            <a:r>
              <a:rPr lang="en-US" sz="1400" b="1" i="1" dirty="0" smtClean="0"/>
              <a:t> </a:t>
            </a:r>
            <a:endParaRPr lang="en-US" sz="1400" dirty="0"/>
          </a:p>
        </p:txBody>
      </p:sp>
      <p:sp>
        <p:nvSpPr>
          <p:cNvPr id="5" name="Rectangle 4"/>
          <p:cNvSpPr/>
          <p:nvPr/>
        </p:nvSpPr>
        <p:spPr>
          <a:xfrm>
            <a:off x="609600" y="115669"/>
            <a:ext cx="48768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Wingdings" pitchFamily="2" charset="2"/>
              <a:buChar char="Ø"/>
            </a:pPr>
            <a:r>
              <a:rPr lang="en-US" sz="2000" b="1" dirty="0" smtClean="0"/>
              <a:t> Use a </a:t>
            </a:r>
            <a:r>
              <a:rPr lang="en-US" sz="2000" b="1" dirty="0" err="1" smtClean="0"/>
              <a:t>WizAard</a:t>
            </a:r>
            <a:r>
              <a:rPr lang="en-US" sz="2000" b="1" dirty="0" smtClean="0"/>
              <a:t>  </a:t>
            </a:r>
            <a:endParaRPr lang="en-US" sz="2000" dirty="0"/>
          </a:p>
        </p:txBody>
      </p:sp>
      <p:sp>
        <p:nvSpPr>
          <p:cNvPr id="6" name="Rectangle 5"/>
          <p:cNvSpPr/>
          <p:nvPr/>
        </p:nvSpPr>
        <p:spPr>
          <a:xfrm>
            <a:off x="914400" y="914400"/>
            <a:ext cx="4191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The </a:t>
            </a:r>
            <a:r>
              <a:rPr lang="en-US" b="1" dirty="0" smtClean="0"/>
              <a:t>Use a Wizard</a:t>
            </a:r>
            <a:r>
              <a:rPr lang="en-US" dirty="0" smtClean="0"/>
              <a:t> button allows you to set the initial drawing settings before actually starting a new drawing. 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914400" y="1981200"/>
            <a:ext cx="42672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When you choose the </a:t>
            </a:r>
            <a:r>
              <a:rPr lang="en-US" b="1" dirty="0" smtClean="0"/>
              <a:t>Use a Wizard </a:t>
            </a:r>
            <a:r>
              <a:rPr lang="en-US" dirty="0" smtClean="0"/>
              <a:t>button, the </a:t>
            </a:r>
            <a:r>
              <a:rPr lang="en-US" b="1" dirty="0" smtClean="0"/>
              <a:t>Quick Setup </a:t>
            </a:r>
            <a:r>
              <a:rPr lang="en-US" dirty="0" smtClean="0"/>
              <a:t>and </a:t>
            </a:r>
            <a:r>
              <a:rPr lang="en-US" b="1" dirty="0" smtClean="0"/>
              <a:t>Advanced Setup</a:t>
            </a:r>
            <a:r>
              <a:rPr lang="en-US" dirty="0" smtClean="0"/>
              <a:t> options are displayed in the </a:t>
            </a:r>
            <a:r>
              <a:rPr lang="en-US" b="1" dirty="0" smtClean="0"/>
              <a:t>Select a Wizard </a:t>
            </a:r>
            <a:r>
              <a:rPr lang="en-US" dirty="0" smtClean="0"/>
              <a:t>area. 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09600" y="304800"/>
            <a:ext cx="63246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 Advanced Setup</a:t>
            </a:r>
            <a:endParaRPr lang="en-US" sz="2400" b="1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001" y="990600"/>
            <a:ext cx="373380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81601" y="990600"/>
            <a:ext cx="373380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1295400" y="4114800"/>
            <a:ext cx="3276600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r>
              <a:rPr lang="en-US" sz="1400" b="1" dirty="0" smtClean="0"/>
              <a:t>Figure 1-20 </a:t>
            </a:r>
            <a:r>
              <a:rPr lang="en-US" sz="1400" dirty="0" smtClean="0"/>
              <a:t>The</a:t>
            </a:r>
            <a:r>
              <a:rPr lang="en-US" sz="1400" b="1" i="1" dirty="0" smtClean="0"/>
              <a:t> </a:t>
            </a:r>
            <a:r>
              <a:rPr lang="en-US" sz="1400" b="1" dirty="0" smtClean="0"/>
              <a:t>Units </a:t>
            </a:r>
            <a:r>
              <a:rPr lang="en-US" sz="1400" dirty="0" smtClean="0"/>
              <a:t>page of the</a:t>
            </a:r>
            <a:r>
              <a:rPr lang="en-US" sz="1400" b="1" dirty="0" smtClean="0"/>
              <a:t> Advanced Setup </a:t>
            </a:r>
            <a:r>
              <a:rPr lang="en-US" sz="1400" dirty="0" smtClean="0"/>
              <a:t>wizard</a:t>
            </a:r>
            <a:r>
              <a:rPr lang="en-US" sz="1400" b="1" dirty="0" smtClean="0"/>
              <a:t> </a:t>
            </a:r>
            <a:endParaRPr lang="en-US" sz="1400" b="1" dirty="0"/>
          </a:p>
        </p:txBody>
      </p:sp>
      <p:sp>
        <p:nvSpPr>
          <p:cNvPr id="6" name="Rectangle 5"/>
          <p:cNvSpPr/>
          <p:nvPr/>
        </p:nvSpPr>
        <p:spPr>
          <a:xfrm>
            <a:off x="5410200" y="4114800"/>
            <a:ext cx="3276600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r>
              <a:rPr lang="en-US" sz="1400" b="1" dirty="0" smtClean="0"/>
              <a:t>Figure 1-21 </a:t>
            </a:r>
            <a:r>
              <a:rPr lang="en-US" sz="1400" dirty="0" smtClean="0"/>
              <a:t>The</a:t>
            </a:r>
            <a:r>
              <a:rPr lang="en-US" sz="1400" b="1" i="1" dirty="0" smtClean="0"/>
              <a:t> </a:t>
            </a:r>
            <a:r>
              <a:rPr lang="en-US" sz="1400" b="1" dirty="0" smtClean="0"/>
              <a:t>Angle</a:t>
            </a:r>
            <a:r>
              <a:rPr lang="en-US" sz="1400" b="1" i="1" dirty="0" smtClean="0"/>
              <a:t> </a:t>
            </a:r>
            <a:r>
              <a:rPr lang="en-US" sz="1400" dirty="0" smtClean="0"/>
              <a:t>page of the </a:t>
            </a:r>
            <a:r>
              <a:rPr lang="en-US" sz="1400" b="1" dirty="0" smtClean="0"/>
              <a:t>Advanced Setup  </a:t>
            </a:r>
            <a:r>
              <a:rPr lang="en-US" sz="1400" dirty="0" smtClean="0"/>
              <a:t>wizard </a:t>
            </a:r>
            <a:endParaRPr lang="en-US" sz="14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001" y="1066800"/>
            <a:ext cx="3505199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29199" y="1066800"/>
            <a:ext cx="3886201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609600" y="304800"/>
            <a:ext cx="8153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 (contd.)</a:t>
            </a:r>
            <a:endParaRPr lang="en-US" sz="2400" dirty="0"/>
          </a:p>
        </p:txBody>
      </p:sp>
      <p:sp>
        <p:nvSpPr>
          <p:cNvPr id="5" name="Rectangle 4"/>
          <p:cNvSpPr/>
          <p:nvPr/>
        </p:nvSpPr>
        <p:spPr>
          <a:xfrm>
            <a:off x="1066800" y="4114800"/>
            <a:ext cx="39624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1400" dirty="0" smtClean="0"/>
          </a:p>
          <a:p>
            <a:r>
              <a:rPr lang="en-US" sz="1400" b="1" dirty="0" smtClean="0"/>
              <a:t>Figure 1-22 </a:t>
            </a:r>
            <a:r>
              <a:rPr lang="en-US" sz="1400" dirty="0" smtClean="0"/>
              <a:t>The</a:t>
            </a:r>
            <a:r>
              <a:rPr lang="en-US" sz="1400" b="1" dirty="0" smtClean="0"/>
              <a:t> Angle Measure </a:t>
            </a:r>
            <a:r>
              <a:rPr lang="en-US" sz="1400" dirty="0" smtClean="0"/>
              <a:t>page of </a:t>
            </a:r>
            <a:r>
              <a:rPr lang="en-US" sz="1400" b="1" dirty="0" smtClean="0"/>
              <a:t>t</a:t>
            </a:r>
            <a:r>
              <a:rPr lang="en-US" sz="1400" dirty="0" smtClean="0"/>
              <a:t>he</a:t>
            </a:r>
            <a:r>
              <a:rPr lang="en-US" sz="1400" b="1" dirty="0" smtClean="0"/>
              <a:t> Advanced Setup </a:t>
            </a:r>
            <a:r>
              <a:rPr lang="en-US" sz="1400" dirty="0" smtClean="0"/>
              <a:t>wizard</a:t>
            </a:r>
            <a:r>
              <a:rPr lang="en-US" sz="1400" b="1" dirty="0" smtClean="0"/>
              <a:t> </a:t>
            </a:r>
            <a:endParaRPr lang="en-US" sz="1400" dirty="0"/>
          </a:p>
        </p:txBody>
      </p:sp>
      <p:sp>
        <p:nvSpPr>
          <p:cNvPr id="6" name="Rectangle 5"/>
          <p:cNvSpPr/>
          <p:nvPr/>
        </p:nvSpPr>
        <p:spPr>
          <a:xfrm>
            <a:off x="5029200" y="4343400"/>
            <a:ext cx="3886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/>
              <a:t>Figure 1-23 </a:t>
            </a:r>
            <a:r>
              <a:rPr lang="en-US" sz="1400" dirty="0" smtClean="0"/>
              <a:t>The</a:t>
            </a:r>
            <a:r>
              <a:rPr lang="en-US" sz="1400" b="1" i="1" dirty="0" smtClean="0"/>
              <a:t> </a:t>
            </a:r>
            <a:r>
              <a:rPr lang="en-US" sz="1400" b="1" dirty="0" smtClean="0"/>
              <a:t>Angle Direction </a:t>
            </a:r>
            <a:r>
              <a:rPr lang="en-US" sz="1400" dirty="0" smtClean="0"/>
              <a:t>page of the </a:t>
            </a:r>
            <a:r>
              <a:rPr lang="en-US" sz="1400" b="1" dirty="0" smtClean="0"/>
              <a:t>Advanced Setup</a:t>
            </a:r>
            <a:r>
              <a:rPr lang="en-US" sz="1400" b="1" i="1" dirty="0" smtClean="0"/>
              <a:t> </a:t>
            </a:r>
            <a:r>
              <a:rPr lang="en-US" sz="1400" dirty="0" smtClean="0"/>
              <a:t>wizard</a:t>
            </a:r>
            <a:endParaRPr lang="en-US" sz="14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09600" y="300335"/>
            <a:ext cx="2438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 Introduction</a:t>
            </a:r>
          </a:p>
        </p:txBody>
      </p:sp>
      <p:sp>
        <p:nvSpPr>
          <p:cNvPr id="7" name="Rectangle 6"/>
          <p:cNvSpPr/>
          <p:nvPr/>
        </p:nvSpPr>
        <p:spPr>
          <a:xfrm>
            <a:off x="1371600" y="1905001"/>
            <a:ext cx="7391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nl-NL" dirty="0" smtClean="0"/>
          </a:p>
          <a:p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1066800" y="990600"/>
            <a:ext cx="7772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AutoCAD MEP is based on the AutoCAD Architecture platform. 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066800" y="1447800"/>
            <a:ext cx="77724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AutoCAD MEP is also referred to as AMEP where MEP stands for Mechanical, Electrical, and Plumbing. 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09600" y="304800"/>
            <a:ext cx="8153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 (contd.)</a:t>
            </a:r>
            <a:endParaRPr lang="en-US" sz="2400" b="1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5000" y="1295400"/>
            <a:ext cx="5572125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2133600" y="4648200"/>
            <a:ext cx="5562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r>
              <a:rPr lang="en-US" sz="1400" b="1" dirty="0" smtClean="0"/>
              <a:t>Figure 1-24 </a:t>
            </a:r>
            <a:r>
              <a:rPr lang="en-US" sz="1400" dirty="0" smtClean="0"/>
              <a:t>The</a:t>
            </a:r>
            <a:r>
              <a:rPr lang="en-US" sz="1400" b="1" dirty="0" smtClean="0"/>
              <a:t> Area </a:t>
            </a:r>
            <a:r>
              <a:rPr lang="en-US" sz="1400" dirty="0" smtClean="0"/>
              <a:t>page of the </a:t>
            </a:r>
            <a:r>
              <a:rPr lang="en-US" sz="1400" b="1" dirty="0" smtClean="0"/>
              <a:t>Advanced Setup </a:t>
            </a:r>
            <a:r>
              <a:rPr lang="en-US" sz="1400" dirty="0" smtClean="0"/>
              <a:t>wizard</a:t>
            </a:r>
            <a:r>
              <a:rPr lang="en-US" sz="1400" b="1" dirty="0" smtClean="0"/>
              <a:t> </a:t>
            </a:r>
            <a:endParaRPr lang="en-US" sz="14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9200" y="1066800"/>
            <a:ext cx="36576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57799" y="1066800"/>
            <a:ext cx="3657601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609600" y="304800"/>
            <a:ext cx="54140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 QuickSetup</a:t>
            </a:r>
            <a:endParaRPr lang="en-US" sz="2400" b="1" dirty="0"/>
          </a:p>
        </p:txBody>
      </p:sp>
      <p:sp>
        <p:nvSpPr>
          <p:cNvPr id="6" name="Rectangle 5"/>
          <p:cNvSpPr/>
          <p:nvPr/>
        </p:nvSpPr>
        <p:spPr>
          <a:xfrm>
            <a:off x="1752600" y="4343400"/>
            <a:ext cx="2743200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r>
              <a:rPr lang="en-US" sz="1400" b="1" dirty="0" smtClean="0"/>
              <a:t> Figure 1-25 </a:t>
            </a:r>
            <a:r>
              <a:rPr lang="en-US" sz="1400" dirty="0" smtClean="0"/>
              <a:t>The</a:t>
            </a:r>
            <a:r>
              <a:rPr lang="en-US" sz="1400" b="1" i="1" dirty="0" smtClean="0"/>
              <a:t> </a:t>
            </a:r>
            <a:r>
              <a:rPr lang="en-US" sz="1400" b="1" dirty="0" smtClean="0"/>
              <a:t>Units</a:t>
            </a:r>
            <a:r>
              <a:rPr lang="en-US" sz="1400" b="1" i="1" dirty="0" smtClean="0"/>
              <a:t> </a:t>
            </a:r>
            <a:r>
              <a:rPr lang="en-US" sz="1400" dirty="0" smtClean="0"/>
              <a:t>page of the </a:t>
            </a:r>
            <a:r>
              <a:rPr lang="en-US" sz="1400" b="1" dirty="0" err="1" smtClean="0"/>
              <a:t>QuickSetup</a:t>
            </a:r>
            <a:r>
              <a:rPr lang="en-US" sz="1400" b="1" i="1" dirty="0" smtClean="0"/>
              <a:t> </a:t>
            </a:r>
            <a:r>
              <a:rPr lang="en-US" sz="1400" dirty="0" smtClean="0"/>
              <a:t>wizard</a:t>
            </a:r>
            <a:r>
              <a:rPr lang="en-US" sz="1400" b="1" i="1" dirty="0" smtClean="0"/>
              <a:t> </a:t>
            </a:r>
            <a:endParaRPr lang="en-US" sz="1400" dirty="0"/>
          </a:p>
        </p:txBody>
      </p:sp>
      <p:sp>
        <p:nvSpPr>
          <p:cNvPr id="7" name="Rectangle 6"/>
          <p:cNvSpPr/>
          <p:nvPr/>
        </p:nvSpPr>
        <p:spPr>
          <a:xfrm>
            <a:off x="5715000" y="4343401"/>
            <a:ext cx="26670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r>
              <a:rPr lang="en-US" sz="1400" b="1" dirty="0" smtClean="0"/>
              <a:t> Figure 1-26 </a:t>
            </a:r>
            <a:r>
              <a:rPr lang="en-US" sz="1400" dirty="0" smtClean="0"/>
              <a:t>The</a:t>
            </a:r>
            <a:r>
              <a:rPr lang="en-US" sz="1400" b="1" i="1" dirty="0" smtClean="0"/>
              <a:t> </a:t>
            </a:r>
            <a:r>
              <a:rPr lang="en-US" sz="1400" b="1" dirty="0" smtClean="0"/>
              <a:t>Area</a:t>
            </a:r>
            <a:r>
              <a:rPr lang="en-US" sz="1400" b="1" i="1" dirty="0" smtClean="0"/>
              <a:t> </a:t>
            </a:r>
            <a:r>
              <a:rPr lang="en-US" sz="1400" dirty="0" smtClean="0"/>
              <a:t>page of the</a:t>
            </a:r>
            <a:r>
              <a:rPr lang="en-US" sz="1400" b="1" i="1" dirty="0" smtClean="0"/>
              <a:t> </a:t>
            </a:r>
            <a:r>
              <a:rPr lang="en-US" sz="1400" b="1" dirty="0" err="1" smtClean="0"/>
              <a:t>QuickSetup</a:t>
            </a:r>
            <a:r>
              <a:rPr lang="en-US" sz="1400" b="1" i="1" dirty="0" smtClean="0"/>
              <a:t> </a:t>
            </a:r>
            <a:r>
              <a:rPr lang="en-US" sz="1400" dirty="0" smtClean="0"/>
              <a:t>wizard</a:t>
            </a:r>
            <a:r>
              <a:rPr lang="en-US" sz="1400" b="1" i="1" dirty="0" smtClean="0"/>
              <a:t> </a:t>
            </a:r>
          </a:p>
          <a:p>
            <a:r>
              <a:rPr lang="en-US" sz="1400" b="1" dirty="0" smtClean="0"/>
              <a:t> </a:t>
            </a:r>
            <a:endParaRPr lang="en-US" sz="14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09600" y="304800"/>
            <a:ext cx="469593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 SAVING WORK</a:t>
            </a:r>
            <a:endParaRPr lang="en-US" sz="2400" b="1" dirty="0"/>
          </a:p>
        </p:txBody>
      </p:sp>
      <p:sp>
        <p:nvSpPr>
          <p:cNvPr id="5" name="Rectangle 4"/>
          <p:cNvSpPr/>
          <p:nvPr/>
        </p:nvSpPr>
        <p:spPr>
          <a:xfrm>
            <a:off x="2286000" y="4876800"/>
            <a:ext cx="4572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r>
              <a:rPr lang="en-US" sz="1400" b="1" dirty="0" smtClean="0"/>
              <a:t>    Figure 1-27 </a:t>
            </a:r>
            <a:r>
              <a:rPr lang="en-US" sz="1400" dirty="0" smtClean="0"/>
              <a:t>The</a:t>
            </a:r>
            <a:r>
              <a:rPr lang="en-US" sz="1400" b="1" i="1" dirty="0" smtClean="0"/>
              <a:t> </a:t>
            </a:r>
            <a:r>
              <a:rPr lang="en-US" sz="1400" b="1" dirty="0" smtClean="0"/>
              <a:t>Save Drawing A</a:t>
            </a:r>
            <a:r>
              <a:rPr lang="en-US" sz="1400" b="1" i="1" dirty="0" smtClean="0"/>
              <a:t>s </a:t>
            </a:r>
            <a:r>
              <a:rPr lang="en-US" sz="1400" dirty="0" smtClean="0"/>
              <a:t>dialog box </a:t>
            </a:r>
            <a:endParaRPr lang="en-US" sz="14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" y="914400"/>
            <a:ext cx="6400801" cy="4094808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762000" y="533400"/>
            <a:ext cx="197861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b="1" dirty="0"/>
              <a:t> </a:t>
            </a:r>
            <a:r>
              <a:rPr lang="en-US" sz="2000" b="1" dirty="0" smtClean="0"/>
              <a:t>Files of Type</a:t>
            </a:r>
            <a:endParaRPr lang="en-US" sz="2000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8600" y="304800"/>
            <a:ext cx="2895600" cy="21336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581400" y="2069068"/>
            <a:ext cx="45720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sz="2800" dirty="0">
              <a:solidFill>
                <a:srgbClr val="000000"/>
              </a:solidFill>
              <a:latin typeface="ITC New Baskerville BT"/>
            </a:endParaRPr>
          </a:p>
          <a:p>
            <a:pPr algn="just"/>
            <a:r>
              <a:rPr lang="en-US" sz="1400" b="1" dirty="0">
                <a:solidFill>
                  <a:srgbClr val="221E1F"/>
                </a:solidFill>
                <a:latin typeface="ITC New Baskerville BT"/>
              </a:rPr>
              <a:t>Figure 1-28 </a:t>
            </a:r>
            <a:r>
              <a:rPr lang="en-US" sz="1400" i="1" dirty="0">
                <a:solidFill>
                  <a:srgbClr val="221E1F"/>
                </a:solidFill>
                <a:latin typeface="ITC New Baskerville BT"/>
              </a:rPr>
              <a:t>The </a:t>
            </a:r>
            <a:r>
              <a:rPr lang="en-US" sz="1400" b="1" dirty="0">
                <a:solidFill>
                  <a:srgbClr val="221E1F"/>
                </a:solidFill>
                <a:latin typeface="ITC New Baskerville BT"/>
              </a:rPr>
              <a:t>File of type </a:t>
            </a:r>
            <a:r>
              <a:rPr lang="en-US" sz="1400" dirty="0">
                <a:solidFill>
                  <a:srgbClr val="221E1F"/>
                </a:solidFill>
                <a:latin typeface="ITC New Baskerville BT"/>
              </a:rPr>
              <a:t>drop-down list </a:t>
            </a:r>
            <a:endParaRPr lang="en-US" sz="1400" dirty="0"/>
          </a:p>
        </p:txBody>
      </p:sp>
      <p:sp>
        <p:nvSpPr>
          <p:cNvPr id="6" name="Rectangle 5"/>
          <p:cNvSpPr/>
          <p:nvPr/>
        </p:nvSpPr>
        <p:spPr>
          <a:xfrm>
            <a:off x="762000" y="3124200"/>
            <a:ext cx="160020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1600" dirty="0">
              <a:solidFill>
                <a:srgbClr val="000000"/>
              </a:solidFill>
              <a:latin typeface="ITC Franklin Gothic BT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b="1" dirty="0">
                <a:solidFill>
                  <a:srgbClr val="221E1F"/>
                </a:solidFill>
                <a:latin typeface="ITC Franklin Gothic BT"/>
              </a:rPr>
              <a:t>Views 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9350" y="3417876"/>
            <a:ext cx="2234100" cy="16637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4026568" y="4712244"/>
            <a:ext cx="34290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800" dirty="0">
              <a:solidFill>
                <a:srgbClr val="000000"/>
              </a:solidFill>
              <a:latin typeface="ITC New Baskerville BT"/>
            </a:endParaRPr>
          </a:p>
          <a:p>
            <a:pPr algn="just"/>
            <a:r>
              <a:rPr lang="en-US" sz="1400" b="1" dirty="0">
                <a:solidFill>
                  <a:srgbClr val="221E1F"/>
                </a:solidFill>
                <a:latin typeface="ITC New Baskerville BT"/>
              </a:rPr>
              <a:t>Figure 1-29 </a:t>
            </a:r>
            <a:r>
              <a:rPr lang="en-US" sz="1400" dirty="0">
                <a:solidFill>
                  <a:srgbClr val="221E1F"/>
                </a:solidFill>
                <a:latin typeface="ITC New Baskerville BT"/>
              </a:rPr>
              <a:t>The </a:t>
            </a:r>
            <a:r>
              <a:rPr lang="en-US" sz="1400" b="1" dirty="0">
                <a:solidFill>
                  <a:srgbClr val="221E1F"/>
                </a:solidFill>
                <a:latin typeface="ITC New Baskerville BT"/>
              </a:rPr>
              <a:t>Views </a:t>
            </a:r>
            <a:r>
              <a:rPr lang="en-US" sz="1400" dirty="0">
                <a:solidFill>
                  <a:srgbClr val="221E1F"/>
                </a:solidFill>
                <a:latin typeface="ITC New Baskerville BT"/>
              </a:rPr>
              <a:t>drop-down list 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037170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9200" y="1143000"/>
            <a:ext cx="3590925" cy="208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609600" y="304800"/>
            <a:ext cx="74676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 BACKUP FILES </a:t>
            </a:r>
            <a:endParaRPr lang="en-US" sz="2400" b="1" dirty="0"/>
          </a:p>
        </p:txBody>
      </p:sp>
      <p:sp>
        <p:nvSpPr>
          <p:cNvPr id="5" name="Rectangle 4"/>
          <p:cNvSpPr/>
          <p:nvPr/>
        </p:nvSpPr>
        <p:spPr>
          <a:xfrm>
            <a:off x="1447800" y="3048000"/>
            <a:ext cx="3200400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r>
              <a:rPr lang="en-US" sz="1400" b="1" dirty="0" smtClean="0"/>
              <a:t>Figure 1-30 </a:t>
            </a:r>
            <a:r>
              <a:rPr lang="en-US" sz="1400" dirty="0" smtClean="0"/>
              <a:t>The</a:t>
            </a:r>
            <a:r>
              <a:rPr lang="en-US" sz="1400" b="1" i="1" dirty="0" smtClean="0"/>
              <a:t> </a:t>
            </a:r>
            <a:r>
              <a:rPr lang="en-US" sz="1400" b="1" dirty="0" smtClean="0"/>
              <a:t>Drawing Recovery </a:t>
            </a:r>
            <a:r>
              <a:rPr lang="en-US" sz="1400" dirty="0" smtClean="0"/>
              <a:t>message box </a:t>
            </a:r>
            <a:endParaRPr lang="en-US" sz="1400" dirty="0"/>
          </a:p>
        </p:txBody>
      </p:sp>
      <p:sp>
        <p:nvSpPr>
          <p:cNvPr id="6" name="Rectangle 5"/>
          <p:cNvSpPr/>
          <p:nvPr/>
        </p:nvSpPr>
        <p:spPr>
          <a:xfrm>
            <a:off x="2286000" y="4876799"/>
            <a:ext cx="6705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r>
              <a:rPr lang="en-US" sz="1400" b="1" dirty="0" smtClean="0"/>
              <a:t>                                   Figure 1-31 </a:t>
            </a:r>
            <a:r>
              <a:rPr lang="en-US" sz="1400" dirty="0" smtClean="0"/>
              <a:t>The</a:t>
            </a:r>
            <a:r>
              <a:rPr lang="en-US" sz="1400" b="1" i="1" dirty="0" smtClean="0"/>
              <a:t> </a:t>
            </a:r>
            <a:r>
              <a:rPr lang="en-US" sz="1400" b="1" dirty="0" smtClean="0"/>
              <a:t>DRAWING RECOVERY MANAGER  </a:t>
            </a:r>
            <a:endParaRPr lang="en-US" sz="14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81600" y="838200"/>
            <a:ext cx="2428875" cy="41275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09600" y="304800"/>
            <a:ext cx="7696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 OPENING AN EXISTING DRAWING </a:t>
            </a:r>
            <a:endParaRPr lang="en-US" sz="2400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036022"/>
            <a:ext cx="5334000" cy="388396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990600" y="4550658"/>
            <a:ext cx="45720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sz="2800" dirty="0">
              <a:solidFill>
                <a:srgbClr val="000000"/>
              </a:solidFill>
              <a:latin typeface="ITC New Baskerville BT"/>
            </a:endParaRPr>
          </a:p>
          <a:p>
            <a:pPr algn="ctr"/>
            <a:r>
              <a:rPr lang="en-US" sz="1400" b="1" dirty="0">
                <a:solidFill>
                  <a:srgbClr val="221E1F"/>
                </a:solidFill>
                <a:latin typeface="ITC New Baskerville BT"/>
              </a:rPr>
              <a:t>Figure 1-32 </a:t>
            </a:r>
            <a:r>
              <a:rPr lang="en-US" sz="1400" i="1" dirty="0">
                <a:solidFill>
                  <a:srgbClr val="221E1F"/>
                </a:solidFill>
                <a:latin typeface="ITC New Baskerville BT"/>
              </a:rPr>
              <a:t>The </a:t>
            </a:r>
            <a:r>
              <a:rPr lang="en-US" sz="1400" b="1" dirty="0">
                <a:solidFill>
                  <a:srgbClr val="221E1F"/>
                </a:solidFill>
                <a:latin typeface="ITC New Baskerville BT"/>
              </a:rPr>
              <a:t>Select File </a:t>
            </a:r>
            <a:r>
              <a:rPr lang="en-US" sz="1400" i="1" dirty="0">
                <a:solidFill>
                  <a:srgbClr val="221E1F"/>
                </a:solidFill>
                <a:latin typeface="ITC New Baskerville BT"/>
              </a:rPr>
              <a:t>dialog box </a:t>
            </a:r>
            <a:endParaRPr lang="en-US" sz="14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1800" y="4024640"/>
            <a:ext cx="2038350" cy="89535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6429375" y="4550658"/>
            <a:ext cx="27432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800" dirty="0">
              <a:solidFill>
                <a:srgbClr val="000000"/>
              </a:solidFill>
              <a:latin typeface="ITC New Baskerville BT"/>
            </a:endParaRPr>
          </a:p>
          <a:p>
            <a:r>
              <a:rPr lang="en-US" sz="1400" b="1" dirty="0">
                <a:solidFill>
                  <a:srgbClr val="221E1F"/>
                </a:solidFill>
                <a:latin typeface="ITC New Baskerville BT"/>
              </a:rPr>
              <a:t>Figure 1-33 </a:t>
            </a:r>
            <a:r>
              <a:rPr lang="en-US" sz="1400" i="1" dirty="0">
                <a:solidFill>
                  <a:srgbClr val="221E1F"/>
                </a:solidFill>
                <a:latin typeface="ITC New Baskerville BT"/>
              </a:rPr>
              <a:t>The </a:t>
            </a:r>
            <a:r>
              <a:rPr lang="en-US" sz="1400" b="1" dirty="0">
                <a:solidFill>
                  <a:srgbClr val="221E1F"/>
                </a:solidFill>
                <a:latin typeface="ITC New Baskerville BT"/>
              </a:rPr>
              <a:t>Files of type </a:t>
            </a:r>
            <a:r>
              <a:rPr lang="en-US" sz="1400" i="1" dirty="0">
                <a:solidFill>
                  <a:srgbClr val="221E1F"/>
                </a:solidFill>
                <a:latin typeface="ITC New Baskerville BT"/>
              </a:rPr>
              <a:t>drop-down list 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395766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143000" y="4448800"/>
            <a:ext cx="5562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1400" dirty="0" smtClean="0"/>
          </a:p>
          <a:p>
            <a:r>
              <a:rPr lang="en-US" sz="1400" b="1" dirty="0" smtClean="0"/>
              <a:t>Figure 1-34 </a:t>
            </a:r>
            <a:r>
              <a:rPr lang="en-US" sz="1400" dirty="0" smtClean="0"/>
              <a:t>The</a:t>
            </a:r>
            <a:r>
              <a:rPr lang="en-US" sz="1400" b="1" i="1" dirty="0" smtClean="0"/>
              <a:t> </a:t>
            </a:r>
            <a:r>
              <a:rPr lang="en-US" sz="1400" b="1" dirty="0" smtClean="0"/>
              <a:t>Partial Open </a:t>
            </a:r>
            <a:r>
              <a:rPr lang="en-US" sz="1400" dirty="0" smtClean="0"/>
              <a:t>dialog box </a:t>
            </a:r>
            <a:endParaRPr lang="en-US" sz="14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0" y="1381125"/>
            <a:ext cx="2743200" cy="319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6096000" y="4310300"/>
            <a:ext cx="3048000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r>
              <a:rPr lang="en-US" sz="1400" b="1" dirty="0" smtClean="0"/>
              <a:t>Figure 1-35 </a:t>
            </a:r>
            <a:r>
              <a:rPr lang="en-US" sz="1400" dirty="0" smtClean="0"/>
              <a:t>List of the recently opened drawings </a:t>
            </a:r>
            <a:endParaRPr lang="en-US" sz="1400" dirty="0"/>
          </a:p>
        </p:txBody>
      </p:sp>
      <p:sp>
        <p:nvSpPr>
          <p:cNvPr id="7" name="Rectangle 6"/>
          <p:cNvSpPr/>
          <p:nvPr/>
        </p:nvSpPr>
        <p:spPr>
          <a:xfrm>
            <a:off x="609600" y="304800"/>
            <a:ext cx="8153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 (contd.)</a:t>
            </a:r>
            <a:endParaRPr lang="en-US" sz="24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" y="1143000"/>
            <a:ext cx="49530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2270203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62884" y="393879"/>
            <a:ext cx="77477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400" b="1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67387" y="1939746"/>
            <a:ext cx="1724025" cy="246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609600" y="304800"/>
            <a:ext cx="8305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 CREATING AND MANAGING WORKSPACES </a:t>
            </a:r>
            <a:endParaRPr lang="en-US" sz="2400" b="1" dirty="0"/>
          </a:p>
        </p:txBody>
      </p:sp>
      <p:sp>
        <p:nvSpPr>
          <p:cNvPr id="6" name="Rectangle 5"/>
          <p:cNvSpPr/>
          <p:nvPr/>
        </p:nvSpPr>
        <p:spPr>
          <a:xfrm>
            <a:off x="1143000" y="4419600"/>
            <a:ext cx="3429000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r>
              <a:rPr lang="en-US" sz="1400" b="1" dirty="0" smtClean="0"/>
              <a:t> Figure 1-36 </a:t>
            </a:r>
            <a:r>
              <a:rPr lang="en-US" sz="1400" dirty="0" smtClean="0"/>
              <a:t>The</a:t>
            </a:r>
            <a:r>
              <a:rPr lang="en-US" sz="1400" b="1" i="1" dirty="0" smtClean="0"/>
              <a:t> </a:t>
            </a:r>
            <a:r>
              <a:rPr lang="en-US" sz="1400" b="1" dirty="0" smtClean="0"/>
              <a:t>Workspace Settings </a:t>
            </a:r>
            <a:r>
              <a:rPr lang="en-US" sz="1400" dirty="0" smtClean="0"/>
              <a:t>dialog box </a:t>
            </a:r>
            <a:endParaRPr lang="en-US" sz="1400" dirty="0"/>
          </a:p>
        </p:txBody>
      </p:sp>
      <p:sp>
        <p:nvSpPr>
          <p:cNvPr id="8" name="Rectangle 7"/>
          <p:cNvSpPr/>
          <p:nvPr/>
        </p:nvSpPr>
        <p:spPr>
          <a:xfrm>
            <a:off x="5242560" y="4406721"/>
            <a:ext cx="33528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r>
              <a:rPr lang="en-US" sz="1400" b="1" dirty="0" smtClean="0"/>
              <a:t>Figure 1-37 </a:t>
            </a:r>
            <a:r>
              <a:rPr lang="en-US" sz="1400" dirty="0" smtClean="0"/>
              <a:t>The </a:t>
            </a:r>
            <a:r>
              <a:rPr lang="en-US" sz="1400" dirty="0" err="1" smtClean="0"/>
              <a:t>flyout</a:t>
            </a:r>
            <a:r>
              <a:rPr lang="en-US" sz="1400" dirty="0" smtClean="0"/>
              <a:t> displayed on choosing the </a:t>
            </a:r>
            <a:r>
              <a:rPr lang="en-US" sz="1400" b="1" dirty="0" smtClean="0"/>
              <a:t>Workspaces Switching </a:t>
            </a:r>
            <a:r>
              <a:rPr lang="en-US" sz="1400" dirty="0" smtClean="0"/>
              <a:t>button </a:t>
            </a:r>
            <a:endParaRPr lang="en-US" sz="14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3000" y="855544"/>
            <a:ext cx="3402113" cy="3705226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6" grpId="0"/>
      <p:bldP spid="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143000" y="857071"/>
            <a:ext cx="5943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b="1" dirty="0" smtClean="0"/>
              <a:t>	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609600" y="304800"/>
            <a:ext cx="97536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 AutoCAD MEP’S- Help</a:t>
            </a:r>
            <a:endParaRPr lang="en-US" sz="2400" b="1" dirty="0"/>
          </a:p>
        </p:txBody>
      </p:sp>
      <p:sp>
        <p:nvSpPr>
          <p:cNvPr id="5" name="Rectangle 4"/>
          <p:cNvSpPr/>
          <p:nvPr/>
        </p:nvSpPr>
        <p:spPr>
          <a:xfrm>
            <a:off x="4480560" y="4590871"/>
            <a:ext cx="6858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r>
              <a:rPr lang="en-US" sz="1400" b="1" dirty="0" smtClean="0"/>
              <a:t>Figure 1-39</a:t>
            </a:r>
            <a:r>
              <a:rPr lang="en-US" sz="1400" dirty="0" smtClean="0"/>
              <a:t>The</a:t>
            </a:r>
            <a:r>
              <a:rPr lang="en-US" sz="1400" b="1" i="1" dirty="0" smtClean="0"/>
              <a:t> </a:t>
            </a:r>
            <a:r>
              <a:rPr lang="en-US" sz="1400" b="1" dirty="0" smtClean="0"/>
              <a:t>Autodesk AutoCAD MEP 2015 - Help</a:t>
            </a:r>
            <a:endParaRPr lang="en-US" sz="14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80560" y="857071"/>
            <a:ext cx="4648200" cy="37338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200" y="857072"/>
            <a:ext cx="2539013" cy="37338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838200" y="4428961"/>
            <a:ext cx="45720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sz="2800" dirty="0">
              <a:solidFill>
                <a:srgbClr val="000000"/>
              </a:solidFill>
              <a:latin typeface="ITC New Baskerville BT"/>
            </a:endParaRPr>
          </a:p>
          <a:p>
            <a:pPr algn="just"/>
            <a:r>
              <a:rPr lang="en-US" sz="1400" b="1" dirty="0">
                <a:solidFill>
                  <a:srgbClr val="221E1F"/>
                </a:solidFill>
                <a:latin typeface="ITC New Baskerville BT"/>
              </a:rPr>
              <a:t>Figure </a:t>
            </a:r>
            <a:r>
              <a:rPr lang="en-US" sz="1400" b="1" dirty="0" smtClean="0">
                <a:solidFill>
                  <a:srgbClr val="221E1F"/>
                </a:solidFill>
                <a:latin typeface="ITC New Baskerville BT"/>
              </a:rPr>
              <a:t>1-38 </a:t>
            </a:r>
            <a:r>
              <a:rPr lang="en-US" sz="1400" i="1" dirty="0">
                <a:solidFill>
                  <a:srgbClr val="221E1F"/>
                </a:solidFill>
                <a:latin typeface="ITC New Baskerville BT"/>
              </a:rPr>
              <a:t>The </a:t>
            </a:r>
            <a:r>
              <a:rPr lang="en-US" sz="1400" b="1" dirty="0">
                <a:solidFill>
                  <a:srgbClr val="221E1F"/>
                </a:solidFill>
                <a:latin typeface="ITC New Baskerville BT"/>
              </a:rPr>
              <a:t>Help </a:t>
            </a:r>
            <a:r>
              <a:rPr lang="en-US" sz="1400" i="1" dirty="0">
                <a:solidFill>
                  <a:srgbClr val="221E1F"/>
                </a:solidFill>
                <a:latin typeface="ITC New Baskerville BT"/>
              </a:rPr>
              <a:t>menu </a:t>
            </a:r>
            <a:endParaRPr lang="en-US" sz="14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5" grpId="0"/>
      <p:bldP spid="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609600" y="304800"/>
            <a:ext cx="6248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 Autodesk Exchange Apps </a:t>
            </a:r>
            <a:endParaRPr lang="en-US" sz="2400" dirty="0"/>
          </a:p>
        </p:txBody>
      </p:sp>
      <p:sp>
        <p:nvSpPr>
          <p:cNvPr id="4" name="Rectangle 3"/>
          <p:cNvSpPr/>
          <p:nvPr/>
        </p:nvSpPr>
        <p:spPr>
          <a:xfrm>
            <a:off x="2362200" y="3793710"/>
            <a:ext cx="61722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r>
              <a:rPr lang="en-US" sz="1400" b="1" dirty="0" smtClean="0"/>
              <a:t>Figure 1-32 </a:t>
            </a:r>
            <a:r>
              <a:rPr lang="en-US" sz="1400" dirty="0" smtClean="0"/>
              <a:t>The</a:t>
            </a:r>
            <a:r>
              <a:rPr lang="en-US" sz="1400" b="1" i="1" dirty="0" smtClean="0"/>
              <a:t> </a:t>
            </a:r>
            <a:r>
              <a:rPr lang="en-US" sz="1400" b="1" dirty="0" smtClean="0"/>
              <a:t>Autodesk </a:t>
            </a:r>
            <a:r>
              <a:rPr lang="en-US" sz="1400" b="1" dirty="0" err="1" smtClean="0"/>
              <a:t>Exchange|Apps</a:t>
            </a:r>
            <a:r>
              <a:rPr lang="en-US" sz="1400" b="1" dirty="0" smtClean="0"/>
              <a:t>  </a:t>
            </a:r>
            <a:r>
              <a:rPr lang="en-US" sz="1400" dirty="0" smtClean="0"/>
              <a:t>window</a:t>
            </a:r>
            <a:r>
              <a:rPr lang="en-US" sz="1400" b="1" i="1" dirty="0" smtClean="0"/>
              <a:t> </a:t>
            </a:r>
            <a:endParaRPr lang="en-US" sz="14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7400" y="798548"/>
            <a:ext cx="5105400" cy="3272135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609600" y="4351039"/>
            <a:ext cx="6248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b="1" dirty="0" err="1" smtClean="0"/>
              <a:t>InfoCenter</a:t>
            </a:r>
            <a:r>
              <a:rPr lang="en-US" sz="2400" b="1" dirty="0" smtClean="0"/>
              <a:t> BAR</a:t>
            </a:r>
            <a:endParaRPr lang="en-US" sz="24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71800" y="4812705"/>
            <a:ext cx="2895600" cy="216496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209800" y="4659468"/>
            <a:ext cx="45720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sz="2800" dirty="0">
              <a:solidFill>
                <a:srgbClr val="000000"/>
              </a:solidFill>
              <a:latin typeface="ITC New Baskerville BT"/>
            </a:endParaRPr>
          </a:p>
          <a:p>
            <a:pPr algn="ctr"/>
            <a:r>
              <a:rPr lang="en-US" sz="1400" b="1" dirty="0">
                <a:solidFill>
                  <a:srgbClr val="221E1F"/>
                </a:solidFill>
                <a:latin typeface="ITC New Baskerville BT"/>
              </a:rPr>
              <a:t>Figure 1-43 </a:t>
            </a:r>
            <a:r>
              <a:rPr lang="en-US" sz="1400" i="1" dirty="0">
                <a:solidFill>
                  <a:srgbClr val="221E1F"/>
                </a:solidFill>
                <a:latin typeface="ITC New Baskerville BT"/>
              </a:rPr>
              <a:t>The </a:t>
            </a:r>
            <a:r>
              <a:rPr lang="en-US" sz="1400" b="1" dirty="0" err="1">
                <a:solidFill>
                  <a:srgbClr val="221E1F"/>
                </a:solidFill>
                <a:latin typeface="ITC New Baskerville BT"/>
              </a:rPr>
              <a:t>InfoCenter</a:t>
            </a:r>
            <a:r>
              <a:rPr lang="en-US" sz="1400" b="1" dirty="0">
                <a:solidFill>
                  <a:srgbClr val="221E1F"/>
                </a:solidFill>
                <a:latin typeface="ITC New Baskerville BT"/>
              </a:rPr>
              <a:t> </a:t>
            </a:r>
            <a:r>
              <a:rPr lang="en-US" sz="1400" i="1" dirty="0">
                <a:solidFill>
                  <a:srgbClr val="221E1F"/>
                </a:solidFill>
                <a:latin typeface="ITC New Baskerville BT"/>
              </a:rPr>
              <a:t>bar </a:t>
            </a:r>
            <a:endParaRPr lang="en-US" sz="14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/>
      <p:bldP spid="7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09600" y="304800"/>
            <a:ext cx="78486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 GETTING STARTED WITH AutoCAD MEP</a:t>
            </a:r>
          </a:p>
        </p:txBody>
      </p:sp>
      <p:sp>
        <p:nvSpPr>
          <p:cNvPr id="4" name="Rectangle 3"/>
          <p:cNvSpPr/>
          <p:nvPr/>
        </p:nvSpPr>
        <p:spPr>
          <a:xfrm>
            <a:off x="914400" y="762000"/>
            <a:ext cx="7543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r>
              <a:rPr lang="en-US" dirty="0" smtClean="0"/>
              <a:t>Start </a:t>
            </a:r>
            <a:r>
              <a:rPr lang="en-US" b="1" dirty="0" smtClean="0"/>
              <a:t>AutoCAD MEP </a:t>
            </a:r>
            <a:r>
              <a:rPr lang="en-US" dirty="0" smtClean="0"/>
              <a:t>by double-clicking on any of these three icons. 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1143000" y="1600200"/>
            <a:ext cx="7315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Double-click on </a:t>
            </a:r>
            <a:r>
              <a:rPr lang="en-US" b="1" dirty="0" smtClean="0"/>
              <a:t>AutoCAD MEP 2016 -English (US Imperial)</a:t>
            </a:r>
            <a:r>
              <a:rPr lang="en-US" dirty="0" smtClean="0"/>
              <a:t>. 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143000" y="2286001"/>
            <a:ext cx="6934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Double-click on </a:t>
            </a:r>
            <a:r>
              <a:rPr lang="en-US" b="1" dirty="0" smtClean="0"/>
              <a:t>AutoCAD MEP 2016 - English (US Metric). </a:t>
            </a:r>
            <a:endParaRPr lang="en-US" b="1" dirty="0"/>
          </a:p>
        </p:txBody>
      </p:sp>
      <p:sp>
        <p:nvSpPr>
          <p:cNvPr id="7" name="Rectangle 6"/>
          <p:cNvSpPr/>
          <p:nvPr/>
        </p:nvSpPr>
        <p:spPr>
          <a:xfrm>
            <a:off x="1143000" y="2967335"/>
            <a:ext cx="7315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Double-click on  </a:t>
            </a:r>
            <a:r>
              <a:rPr lang="en-US" b="1" dirty="0" smtClean="0"/>
              <a:t>AutoCAD MEP 2016 - English (Global).</a:t>
            </a:r>
            <a:r>
              <a:rPr lang="en-US" dirty="0" smtClean="0"/>
              <a:t> 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09600" y="300335"/>
            <a:ext cx="64481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 ADDITIONAL HELP RESOURCES</a:t>
            </a:r>
            <a:endParaRPr lang="en-US" sz="2400" b="1" dirty="0"/>
          </a:p>
        </p:txBody>
      </p:sp>
      <p:sp>
        <p:nvSpPr>
          <p:cNvPr id="4" name="Rectangle 3"/>
          <p:cNvSpPr/>
          <p:nvPr/>
        </p:nvSpPr>
        <p:spPr>
          <a:xfrm>
            <a:off x="762000" y="1143000"/>
            <a:ext cx="83820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dirty="0" smtClean="0"/>
              <a:t>a.  Autodesk website </a:t>
            </a:r>
            <a:r>
              <a:rPr lang="nl-NL" i="1" dirty="0" smtClean="0"/>
              <a:t>http://www.autodesk.com </a:t>
            </a:r>
          </a:p>
          <a:p>
            <a:r>
              <a:rPr lang="en-US" dirty="0" smtClean="0"/>
              <a:t>b.  AutoCAD MEP Technical Assistance website  </a:t>
            </a:r>
          </a:p>
          <a:p>
            <a:r>
              <a:rPr lang="en-US" i="1" dirty="0" smtClean="0"/>
              <a:t>     http://www.autodesk.com/support </a:t>
            </a:r>
          </a:p>
          <a:p>
            <a:pPr marL="342900" indent="-342900">
              <a:buAutoNum type="alphaLcPeriod" startAt="3"/>
            </a:pPr>
            <a:r>
              <a:rPr lang="en-US" dirty="0" smtClean="0"/>
              <a:t>AutoCAD MEP Discussion Groups website </a:t>
            </a:r>
          </a:p>
          <a:p>
            <a:pPr marL="342900" indent="-342900"/>
            <a:r>
              <a:rPr lang="en-US" i="1" dirty="0" smtClean="0"/>
              <a:t>     </a:t>
            </a:r>
            <a:r>
              <a:rPr lang="en-US" i="1" dirty="0" smtClean="0">
                <a:hlinkClick r:id="rId3"/>
              </a:rPr>
              <a:t>http://discussion.autodesk.com/index.jspa</a:t>
            </a:r>
            <a:endParaRPr lang="en-US" i="1" dirty="0" smtClean="0"/>
          </a:p>
          <a:p>
            <a:pPr marL="342900" indent="-342900">
              <a:buFont typeface="+mj-lt"/>
              <a:buAutoNum type="alphaLcPeriod" startAt="4"/>
            </a:pPr>
            <a:r>
              <a:rPr lang="en-US" dirty="0" smtClean="0"/>
              <a:t>AutoCAD MEP drawings, programs, and special topics on </a:t>
            </a:r>
            <a:r>
              <a:rPr lang="en-US" i="1" dirty="0" smtClean="0"/>
              <a:t>www.cadcim.com. </a:t>
            </a:r>
            <a:endParaRPr lang="en-US" dirty="0" smtClean="0"/>
          </a:p>
          <a:p>
            <a:pPr marL="342900" indent="-342900"/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09600" y="304800"/>
            <a:ext cx="81533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 AutoCAD MEP INTERFACE COMPONENTS</a:t>
            </a:r>
            <a:endParaRPr lang="en-US" sz="2400" b="1" dirty="0"/>
          </a:p>
        </p:txBody>
      </p:sp>
      <p:sp>
        <p:nvSpPr>
          <p:cNvPr id="4" name="Rectangle 3"/>
          <p:cNvSpPr/>
          <p:nvPr/>
        </p:nvSpPr>
        <p:spPr>
          <a:xfrm>
            <a:off x="1676400" y="4952999"/>
            <a:ext cx="7467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r>
              <a:rPr lang="en-US" sz="1400" b="1" dirty="0" smtClean="0"/>
              <a:t>                         Figure 1-1 AutoCAD MEP </a:t>
            </a:r>
            <a:r>
              <a:rPr lang="en-US" sz="1400" dirty="0" smtClean="0"/>
              <a:t>screen components</a:t>
            </a:r>
            <a:endParaRPr lang="en-US" sz="14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3000" y="1066800"/>
            <a:ext cx="7010400" cy="4038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09600" y="304800"/>
            <a:ext cx="78486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 CREATE</a:t>
            </a:r>
            <a:endParaRPr lang="en-US" sz="2400" dirty="0"/>
          </a:p>
        </p:txBody>
      </p:sp>
      <p:sp>
        <p:nvSpPr>
          <p:cNvPr id="4" name="Rectangle 3"/>
          <p:cNvSpPr/>
          <p:nvPr/>
        </p:nvSpPr>
        <p:spPr>
          <a:xfrm>
            <a:off x="4343400" y="4800600"/>
            <a:ext cx="48006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1400" dirty="0" smtClean="0"/>
          </a:p>
          <a:p>
            <a:r>
              <a:rPr lang="en-US" sz="1400" b="1" dirty="0" smtClean="0"/>
              <a:t> Figure 1-2 </a:t>
            </a:r>
            <a:r>
              <a:rPr lang="en-US" sz="1400" dirty="0" smtClean="0"/>
              <a:t>The startup interface window of </a:t>
            </a:r>
            <a:r>
              <a:rPr lang="en-US" sz="1400" b="1" dirty="0" smtClean="0"/>
              <a:t>AutoCAD MEP 2016 </a:t>
            </a:r>
            <a:r>
              <a:rPr lang="en-US" sz="1400" dirty="0" smtClean="0"/>
              <a:t>with the </a:t>
            </a:r>
            <a:r>
              <a:rPr lang="en-US" sz="1400" b="1" dirty="0" smtClean="0"/>
              <a:t>CREATE</a:t>
            </a:r>
            <a:r>
              <a:rPr lang="en-US" sz="1400" dirty="0" smtClean="0"/>
              <a:t> sliding frame </a:t>
            </a:r>
            <a:endParaRPr lang="en-US" sz="1400" dirty="0"/>
          </a:p>
        </p:txBody>
      </p:sp>
      <p:sp>
        <p:nvSpPr>
          <p:cNvPr id="5" name="Rectangle 4"/>
          <p:cNvSpPr/>
          <p:nvPr/>
        </p:nvSpPr>
        <p:spPr>
          <a:xfrm>
            <a:off x="914400" y="762000"/>
            <a:ext cx="35052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When you click on the </a:t>
            </a:r>
            <a:r>
              <a:rPr lang="en-US" b="1" dirty="0" smtClean="0"/>
              <a:t>CREATE</a:t>
            </a:r>
            <a:r>
              <a:rPr lang="en-US" dirty="0" smtClean="0"/>
              <a:t> sliding frame, the </a:t>
            </a:r>
            <a:r>
              <a:rPr lang="en-US" b="1" dirty="0" smtClean="0"/>
              <a:t>CREATE</a:t>
            </a:r>
            <a:r>
              <a:rPr lang="en-US" dirty="0" smtClean="0"/>
              <a:t> page will be displayed. 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914400" y="1981200"/>
            <a:ext cx="3810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In the </a:t>
            </a:r>
            <a:r>
              <a:rPr lang="en-US" b="1" dirty="0" smtClean="0"/>
              <a:t>CREATE</a:t>
            </a:r>
            <a:r>
              <a:rPr lang="en-US" dirty="0" smtClean="0"/>
              <a:t> page, you can access sample file, recent files, templates, product updates, and can connect with the online community</a:t>
            </a:r>
            <a:r>
              <a:rPr lang="en-US" b="1" dirty="0" smtClean="0"/>
              <a:t>. 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8200" y="839062"/>
            <a:ext cx="3810000" cy="403860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419600" y="4800600"/>
            <a:ext cx="44196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1400" dirty="0" smtClean="0"/>
          </a:p>
          <a:p>
            <a:r>
              <a:rPr lang="en-US" sz="1400" b="1" dirty="0" smtClean="0"/>
              <a:t>Figure 1-3 </a:t>
            </a:r>
            <a:r>
              <a:rPr lang="en-US" sz="1400" dirty="0" smtClean="0"/>
              <a:t>The startup interface window of </a:t>
            </a:r>
            <a:r>
              <a:rPr lang="en-US" sz="1400" b="1" dirty="0" smtClean="0"/>
              <a:t>AutoCAD MEP 2015 </a:t>
            </a:r>
            <a:r>
              <a:rPr lang="en-US" sz="1400" dirty="0" smtClean="0"/>
              <a:t>with the </a:t>
            </a:r>
            <a:r>
              <a:rPr lang="en-US" sz="1400" b="1" dirty="0" smtClean="0"/>
              <a:t>LEARN </a:t>
            </a:r>
            <a:r>
              <a:rPr lang="en-US" sz="1400" dirty="0" smtClean="0"/>
              <a:t>sliding frame</a:t>
            </a:r>
            <a:r>
              <a:rPr lang="en-US" sz="1400" b="1" i="1" dirty="0" smtClean="0"/>
              <a:t> </a:t>
            </a:r>
            <a:endParaRPr lang="en-US" sz="1400" dirty="0"/>
          </a:p>
        </p:txBody>
      </p:sp>
      <p:sp>
        <p:nvSpPr>
          <p:cNvPr id="4" name="Rectangle 3"/>
          <p:cNvSpPr/>
          <p:nvPr/>
        </p:nvSpPr>
        <p:spPr>
          <a:xfrm>
            <a:off x="609600" y="304800"/>
            <a:ext cx="5867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 LEARN</a:t>
            </a:r>
            <a:endParaRPr lang="en-US" sz="2400" b="1" dirty="0"/>
          </a:p>
        </p:txBody>
      </p:sp>
      <p:sp>
        <p:nvSpPr>
          <p:cNvPr id="5" name="Rectangle 4"/>
          <p:cNvSpPr/>
          <p:nvPr/>
        </p:nvSpPr>
        <p:spPr>
          <a:xfrm>
            <a:off x="914400" y="762000"/>
            <a:ext cx="36576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When you click on the </a:t>
            </a:r>
            <a:r>
              <a:rPr lang="en-US" b="1" dirty="0" smtClean="0"/>
              <a:t>LEARN</a:t>
            </a:r>
            <a:r>
              <a:rPr lang="en-US" dirty="0" smtClean="0"/>
              <a:t> sliding frame, the </a:t>
            </a:r>
            <a:r>
              <a:rPr lang="en-US" b="1" dirty="0" smtClean="0"/>
              <a:t>LEARN</a:t>
            </a:r>
            <a:r>
              <a:rPr lang="en-US" dirty="0" smtClean="0"/>
              <a:t> page will be displayed. 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914400" y="1828800"/>
            <a:ext cx="37338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This page contains information on newly introduced tools, security updates, and so on </a:t>
            </a:r>
            <a:r>
              <a:rPr lang="en-US" dirty="0" err="1" smtClean="0"/>
              <a:t>on</a:t>
            </a:r>
            <a:r>
              <a:rPr lang="en-US" dirty="0" smtClean="0"/>
              <a:t> </a:t>
            </a:r>
            <a:r>
              <a:rPr lang="en-US" b="1" dirty="0" smtClean="0"/>
              <a:t>AutoCAD MEP 2016</a:t>
            </a:r>
            <a:r>
              <a:rPr lang="en-US" dirty="0" smtClean="0"/>
              <a:t>. 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4400" y="762000"/>
            <a:ext cx="3733800" cy="4191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609600" y="361890"/>
            <a:ext cx="627257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000" b="1" dirty="0" smtClean="0"/>
              <a:t>  Application Status bar </a:t>
            </a:r>
            <a:endParaRPr lang="en-US" sz="2000" b="1" dirty="0"/>
          </a:p>
        </p:txBody>
      </p:sp>
      <p:sp>
        <p:nvSpPr>
          <p:cNvPr id="4" name="Rectangle 3"/>
          <p:cNvSpPr/>
          <p:nvPr/>
        </p:nvSpPr>
        <p:spPr>
          <a:xfrm>
            <a:off x="4953000" y="4876800"/>
            <a:ext cx="36576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/>
              <a:t> </a:t>
            </a:r>
            <a:r>
              <a:rPr lang="en-US" sz="1400" b="1" dirty="0" smtClean="0"/>
              <a:t>Figure 1-4 </a:t>
            </a:r>
            <a:r>
              <a:rPr lang="en-US" sz="1400" dirty="0" smtClean="0"/>
              <a:t>The</a:t>
            </a:r>
            <a:r>
              <a:rPr lang="en-US" sz="1400" b="1" i="1" dirty="0" smtClean="0"/>
              <a:t> </a:t>
            </a:r>
            <a:r>
              <a:rPr lang="en-US" sz="1400" b="1" dirty="0" smtClean="0"/>
              <a:t>Application Status Bar </a:t>
            </a:r>
            <a:endParaRPr lang="en-US" sz="1400" dirty="0"/>
          </a:p>
        </p:txBody>
      </p:sp>
      <p:sp>
        <p:nvSpPr>
          <p:cNvPr id="5" name="Rectangle 4"/>
          <p:cNvSpPr/>
          <p:nvPr/>
        </p:nvSpPr>
        <p:spPr>
          <a:xfrm>
            <a:off x="914400" y="990600"/>
            <a:ext cx="35052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The </a:t>
            </a:r>
            <a:r>
              <a:rPr lang="en-US" b="1" dirty="0" smtClean="0"/>
              <a:t>Application Status Bar </a:t>
            </a:r>
            <a:r>
              <a:rPr lang="en-US" dirty="0" smtClean="0"/>
              <a:t>is located at the bottom of the interface. 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914400" y="2209800"/>
            <a:ext cx="35052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This bar is also referred to as the status bar. 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0996" y="1143000"/>
            <a:ext cx="4481608" cy="360303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/>
      <p:bldP spid="5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76800" y="914399"/>
            <a:ext cx="3810000" cy="3276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Rectangle 2"/>
          <p:cNvSpPr/>
          <p:nvPr/>
        </p:nvSpPr>
        <p:spPr>
          <a:xfrm>
            <a:off x="4267200" y="4190999"/>
            <a:ext cx="4419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         </a:t>
            </a:r>
            <a:r>
              <a:rPr lang="en-US" sz="1400" b="1" dirty="0" smtClean="0"/>
              <a:t> Figure 1-5 </a:t>
            </a:r>
            <a:r>
              <a:rPr lang="en-US" sz="1400" dirty="0" smtClean="0"/>
              <a:t>The non-associative annotation </a:t>
            </a:r>
            <a:endParaRPr lang="en-US" sz="1400" dirty="0"/>
          </a:p>
        </p:txBody>
      </p:sp>
      <p:sp>
        <p:nvSpPr>
          <p:cNvPr id="4" name="Rectangle 3"/>
          <p:cNvSpPr/>
          <p:nvPr/>
        </p:nvSpPr>
        <p:spPr>
          <a:xfrm>
            <a:off x="609600" y="84892"/>
            <a:ext cx="63246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Wingdings" pitchFamily="2" charset="2"/>
              <a:buChar char="Ø"/>
            </a:pPr>
            <a:r>
              <a:rPr lang="en-US" sz="2000" b="1" dirty="0" smtClean="0"/>
              <a:t> Annotation Monitor </a:t>
            </a:r>
            <a:endParaRPr lang="en-US" sz="2000" dirty="0"/>
          </a:p>
        </p:txBody>
      </p:sp>
      <p:sp>
        <p:nvSpPr>
          <p:cNvPr id="5" name="Rectangle 4"/>
          <p:cNvSpPr/>
          <p:nvPr/>
        </p:nvSpPr>
        <p:spPr>
          <a:xfrm>
            <a:off x="914400" y="1295400"/>
            <a:ext cx="4114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The </a:t>
            </a:r>
            <a:r>
              <a:rPr lang="en-US" b="1" dirty="0" smtClean="0"/>
              <a:t>Annotation Monitor </a:t>
            </a:r>
            <a:r>
              <a:rPr lang="en-US" dirty="0" smtClean="0"/>
              <a:t>button is used to turn the </a:t>
            </a:r>
            <a:r>
              <a:rPr lang="en-US" b="1" dirty="0" smtClean="0"/>
              <a:t>Annotation Monitor </a:t>
            </a:r>
            <a:r>
              <a:rPr lang="en-US" dirty="0" smtClean="0"/>
              <a:t>on or off. 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62600" y="762000"/>
            <a:ext cx="33528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4572000" y="2895600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400" b="1" dirty="0" smtClean="0"/>
              <a:t>               Figure 1-6 </a:t>
            </a:r>
            <a:r>
              <a:rPr lang="en-US" sz="1400" dirty="0" smtClean="0"/>
              <a:t>The </a:t>
            </a:r>
            <a:r>
              <a:rPr lang="en-US" sz="1400" b="1" dirty="0" smtClean="0"/>
              <a:t>Global Cut Plane </a:t>
            </a:r>
            <a:r>
              <a:rPr lang="en-US" sz="1400" dirty="0" smtClean="0"/>
              <a:t>dialog box </a:t>
            </a:r>
            <a:endParaRPr lang="en-US" sz="1400" dirty="0"/>
          </a:p>
        </p:txBody>
      </p:sp>
      <p:sp>
        <p:nvSpPr>
          <p:cNvPr id="4" name="Rectangle 3"/>
          <p:cNvSpPr/>
          <p:nvPr/>
        </p:nvSpPr>
        <p:spPr>
          <a:xfrm>
            <a:off x="609600" y="23336"/>
            <a:ext cx="48768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Wingdings" pitchFamily="2" charset="2"/>
              <a:buChar char="Ø"/>
            </a:pPr>
            <a:r>
              <a:rPr lang="en-US" sz="2000" b="1" dirty="0" smtClean="0"/>
              <a:t> Global Cut Plane </a:t>
            </a:r>
            <a:endParaRPr lang="en-US" sz="2000" dirty="0"/>
          </a:p>
        </p:txBody>
      </p:sp>
      <p:sp>
        <p:nvSpPr>
          <p:cNvPr id="5" name="Rectangle 4"/>
          <p:cNvSpPr/>
          <p:nvPr/>
        </p:nvSpPr>
        <p:spPr>
          <a:xfrm>
            <a:off x="914400" y="762000"/>
            <a:ext cx="47244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This option is used to specify the cut plane height and display range for the objects in the drawing area. 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914400" y="358140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The </a:t>
            </a:r>
            <a:r>
              <a:rPr lang="en-US" b="1" dirty="0" smtClean="0"/>
              <a:t>Layer Key Overrides </a:t>
            </a:r>
            <a:r>
              <a:rPr lang="en-US" dirty="0" smtClean="0"/>
              <a:t>button is used to enable or disable the overrides applied on the layers available in the drawing file. 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62600" y="3200400"/>
            <a:ext cx="33528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5181600" y="5029200"/>
            <a:ext cx="4724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r>
              <a:rPr lang="en-US" sz="1400" b="1" dirty="0" smtClean="0"/>
              <a:t>Figure 1-7 </a:t>
            </a:r>
            <a:r>
              <a:rPr lang="en-US" sz="1400" dirty="0" smtClean="0"/>
              <a:t>The </a:t>
            </a:r>
            <a:r>
              <a:rPr lang="en-US" sz="1400" b="1" dirty="0" smtClean="0"/>
              <a:t>Layer Key Overrides </a:t>
            </a:r>
            <a:r>
              <a:rPr lang="en-US" sz="1400" dirty="0" smtClean="0"/>
              <a:t>dialog box</a:t>
            </a:r>
            <a:endParaRPr lang="en-US" sz="1400" dirty="0"/>
          </a:p>
        </p:txBody>
      </p:sp>
      <p:sp>
        <p:nvSpPr>
          <p:cNvPr id="9" name="Rectangle 8"/>
          <p:cNvSpPr/>
          <p:nvPr/>
        </p:nvSpPr>
        <p:spPr>
          <a:xfrm>
            <a:off x="609600" y="2971800"/>
            <a:ext cx="48006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Wingdings" pitchFamily="2" charset="2"/>
              <a:buChar char="Ø"/>
            </a:pPr>
            <a:r>
              <a:rPr lang="en-US" sz="2000" b="1" dirty="0" smtClean="0"/>
              <a:t> Layer Key Overrides </a:t>
            </a:r>
            <a:endParaRPr lang="en-US" sz="2000" dirty="0"/>
          </a:p>
        </p:txBody>
      </p:sp>
      <p:sp>
        <p:nvSpPr>
          <p:cNvPr id="10" name="Rectangle 9"/>
          <p:cNvSpPr/>
          <p:nvPr/>
        </p:nvSpPr>
        <p:spPr>
          <a:xfrm>
            <a:off x="603380" y="12441"/>
            <a:ext cx="48768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Wingdings" pitchFamily="2" charset="2"/>
              <a:buChar char="Ø"/>
            </a:pPr>
            <a:r>
              <a:rPr lang="en-US" sz="2000" b="1" dirty="0" smtClean="0"/>
              <a:t> Global Cut Plane </a:t>
            </a:r>
            <a:endParaRPr lang="en-US" sz="2000" dirty="0"/>
          </a:p>
        </p:txBody>
      </p:sp>
      <p:sp>
        <p:nvSpPr>
          <p:cNvPr id="11" name="Rectangle 10"/>
          <p:cNvSpPr/>
          <p:nvPr/>
        </p:nvSpPr>
        <p:spPr>
          <a:xfrm>
            <a:off x="908180" y="751105"/>
            <a:ext cx="47244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This option is used to specify the cut plane height and display range for the objects in the drawing area. 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908180" y="3570505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The </a:t>
            </a:r>
            <a:r>
              <a:rPr lang="en-US" b="1" dirty="0" smtClean="0"/>
              <a:t>Layer Key Overrides </a:t>
            </a:r>
            <a:r>
              <a:rPr lang="en-US" dirty="0" smtClean="0"/>
              <a:t>button is used to enable or disable the overrides applied on the layers available in the drawing file. 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8" grpId="0"/>
      <p:bldP spid="9" grpId="0"/>
      <p:bldP spid="10" grpId="0"/>
      <p:bldP spid="11" grpId="0"/>
      <p:bldP spid="12" grpId="0"/>
    </p:bldLst>
  </p:timing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28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28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Tickoo11_final (2)</Template>
  <TotalTime>1571</TotalTime>
  <Words>1189</Words>
  <Application>Microsoft Office PowerPoint</Application>
  <PresentationFormat>On-screen Show (4:3)</PresentationFormat>
  <Paragraphs>222</Paragraphs>
  <Slides>30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30</vt:i4>
      </vt:variant>
    </vt:vector>
  </HeadingPairs>
  <TitlesOfParts>
    <vt:vector size="38" baseType="lpstr">
      <vt:lpstr>ＭＳ Ｐゴシック</vt:lpstr>
      <vt:lpstr>Arial</vt:lpstr>
      <vt:lpstr>Calibri</vt:lpstr>
      <vt:lpstr>ITC Franklin Gothic BT</vt:lpstr>
      <vt:lpstr>ITC New Baskerville BT</vt:lpstr>
      <vt:lpstr>Wingdings</vt:lpstr>
      <vt:lpstr>Custom Design</vt:lpstr>
      <vt:lpstr>Blank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CADSof</dc:creator>
  <cp:lastModifiedBy>CADCIM</cp:lastModifiedBy>
  <cp:revision>450</cp:revision>
  <dcterms:created xsi:type="dcterms:W3CDTF">2009-06-06T02:49:09Z</dcterms:created>
  <dcterms:modified xsi:type="dcterms:W3CDTF">2015-08-19T10:51:07Z</dcterms:modified>
</cp:coreProperties>
</file>