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18" r:id="rId2"/>
  </p:sldMasterIdLst>
  <p:notesMasterIdLst>
    <p:notesMasterId r:id="rId31"/>
  </p:notesMasterIdLst>
  <p:sldIdLst>
    <p:sldId id="256" r:id="rId3"/>
    <p:sldId id="317" r:id="rId4"/>
    <p:sldId id="257" r:id="rId5"/>
    <p:sldId id="305" r:id="rId6"/>
    <p:sldId id="309" r:id="rId7"/>
    <p:sldId id="310" r:id="rId8"/>
    <p:sldId id="311" r:id="rId9"/>
    <p:sldId id="312" r:id="rId10"/>
    <p:sldId id="313" r:id="rId11"/>
    <p:sldId id="262" r:id="rId12"/>
    <p:sldId id="263" r:id="rId13"/>
    <p:sldId id="306" r:id="rId14"/>
    <p:sldId id="314" r:id="rId15"/>
    <p:sldId id="325" r:id="rId16"/>
    <p:sldId id="315" r:id="rId17"/>
    <p:sldId id="326" r:id="rId18"/>
    <p:sldId id="316" r:id="rId19"/>
    <p:sldId id="307" r:id="rId20"/>
    <p:sldId id="264" r:id="rId21"/>
    <p:sldId id="282" r:id="rId22"/>
    <p:sldId id="283" r:id="rId23"/>
    <p:sldId id="319" r:id="rId24"/>
    <p:sldId id="320" r:id="rId25"/>
    <p:sldId id="323" r:id="rId26"/>
    <p:sldId id="321" r:id="rId27"/>
    <p:sldId id="324" r:id="rId28"/>
    <p:sldId id="327" r:id="rId29"/>
    <p:sldId id="32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8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2"/>
      </p:cViewPr>
      <p:guideLst>
        <p:guide orient="horz" pos="528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BDE0F-940F-4771-B106-D9F4909E5ECF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4FC5-9B95-4551-9516-E08BE1439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36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785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78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748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14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47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55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4FC5-9B95-4551-9516-E08BE14396B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432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4051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90500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627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4830762"/>
          </a:xfrm>
          <a:prstGeom prst="rect">
            <a:avLst/>
          </a:prstGeom>
        </p:spPr>
        <p:txBody>
          <a:bodyPr vert="eaVert"/>
          <a:lstStyle>
            <a:lvl1pPr>
              <a:defRPr sz="3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483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CEECD-6D49-45CA-BE6B-9DCA7E0311D5}" type="datetimeFigureOut">
              <a:rPr lang="en-US" smtClean="0"/>
              <a:pPr/>
              <a:t>8/19/2015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A3D5-57B9-4401-AA38-5966341B75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Rectangle 2"/>
          <p:cNvSpPr/>
          <p:nvPr userDrawn="1"/>
        </p:nvSpPr>
        <p:spPr>
          <a:xfrm rot="-5400000">
            <a:off x="-2674846" y="2657444"/>
            <a:ext cx="571500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i="0" kern="1200" baseline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2.  Getting Started with AutoCAD MEP</a:t>
            </a:r>
            <a:endParaRPr lang="en-US" sz="2000" b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8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16089"/>
            <a:ext cx="3124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Learning Objectives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78485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•  </a:t>
            </a:r>
            <a:r>
              <a:rPr lang="en-US" dirty="0" smtClean="0"/>
              <a:t>Understand the Workflow Path </a:t>
            </a:r>
          </a:p>
          <a:p>
            <a:r>
              <a:rPr lang="en-US" dirty="0" smtClean="0"/>
              <a:t>•  Use the Project Browser </a:t>
            </a:r>
          </a:p>
          <a:p>
            <a:r>
              <a:rPr lang="en-US" dirty="0" smtClean="0"/>
              <a:t>•  Understand the concept of Space </a:t>
            </a:r>
          </a:p>
          <a:p>
            <a:r>
              <a:rPr lang="en-US" dirty="0" smtClean="0"/>
              <a:t>•  Specify the space Object Settings </a:t>
            </a:r>
          </a:p>
          <a:p>
            <a:r>
              <a:rPr lang="en-US" dirty="0" smtClean="0"/>
              <a:t>•  Work with space styles and tools </a:t>
            </a:r>
          </a:p>
          <a:p>
            <a:r>
              <a:rPr lang="en-US" dirty="0" smtClean="0"/>
              <a:t>•  Understand the concept of zones </a:t>
            </a:r>
          </a:p>
          <a:p>
            <a:r>
              <a:rPr lang="en-US" dirty="0" smtClean="0"/>
              <a:t>•  Workspace  switching in MEP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0" y="381000"/>
            <a:ext cx="54598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Configure Project Standards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640179" y="4592072"/>
            <a:ext cx="4495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 Figure 2-10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Configure AEC Project Standards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914400" y="838200"/>
            <a:ext cx="3962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Configure Project Standards </a:t>
            </a:r>
            <a:r>
              <a:rPr lang="en-US" dirty="0" smtClean="0"/>
              <a:t>tool is used to set up the project standard</a:t>
            </a:r>
            <a:r>
              <a:rPr lang="en-US" b="1" dirty="0" smtClean="0"/>
              <a:t>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2057400"/>
            <a:ext cx="3886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These project standards are used to synchronize the project drawings.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4400" y="3124200"/>
            <a:ext cx="419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When you choose this tool, the </a:t>
            </a:r>
            <a:r>
              <a:rPr lang="en-US" b="1" dirty="0" smtClean="0"/>
              <a:t>Configure AEC Project </a:t>
            </a:r>
            <a:r>
              <a:rPr lang="en-US" dirty="0" smtClean="0"/>
              <a:t>Standards dialog box will be displayed.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81000"/>
            <a:ext cx="3488721" cy="44069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381000"/>
            <a:ext cx="5619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Show External References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5334000" y="4800600"/>
            <a:ext cx="3429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2-11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External References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914400" y="1066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Show External Reference </a:t>
            </a:r>
            <a:r>
              <a:rPr lang="en-US" dirty="0" smtClean="0"/>
              <a:t>tool is used to display external references for any drawing in the current project.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2209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When you select a drawing in the </a:t>
            </a:r>
            <a:r>
              <a:rPr lang="en-US" b="1" dirty="0" smtClean="0"/>
              <a:t>PROJECT NAVIGATOR </a:t>
            </a:r>
            <a:r>
              <a:rPr lang="en-US" dirty="0" smtClean="0"/>
              <a:t>and choose this button, the </a:t>
            </a:r>
            <a:r>
              <a:rPr lang="en-US" b="1" dirty="0" smtClean="0"/>
              <a:t>External References </a:t>
            </a:r>
            <a:r>
              <a:rPr lang="en-US" dirty="0" smtClean="0"/>
              <a:t>dialog box will be displayed.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704606"/>
            <a:ext cx="3142913" cy="42420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381000"/>
            <a:ext cx="5627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 View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596063" y="46609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2-12 </a:t>
            </a:r>
            <a:r>
              <a:rPr lang="en-US" sz="1400" dirty="0" smtClean="0"/>
              <a:t>The</a:t>
            </a:r>
            <a:r>
              <a:rPr lang="en-US" sz="1400" b="1" dirty="0" smtClean="0"/>
              <a:t> Add General View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3581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There are three types of views that can be added to the </a:t>
            </a:r>
            <a:r>
              <a:rPr lang="en-US" b="1" dirty="0" smtClean="0"/>
              <a:t>View</a:t>
            </a:r>
            <a:r>
              <a:rPr lang="en-US" dirty="0" smtClean="0"/>
              <a:t> area: General view, Section/ Elevation view, and Detail view.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335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Add View </a:t>
            </a:r>
            <a:r>
              <a:rPr lang="en-US" dirty="0" smtClean="0"/>
              <a:t>tool is used to add a new view to the </a:t>
            </a:r>
            <a:r>
              <a:rPr lang="en-US" b="1" dirty="0" smtClean="0"/>
              <a:t>View</a:t>
            </a:r>
            <a:r>
              <a:rPr lang="en-US" dirty="0" smtClean="0"/>
              <a:t> area.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295" y="1287820"/>
            <a:ext cx="4572000" cy="35127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1" y="381000"/>
            <a:ext cx="4572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 View (Contd.)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295400" y="4876800"/>
            <a:ext cx="6934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2-13 </a:t>
            </a:r>
            <a:r>
              <a:rPr lang="en-US" sz="1400" dirty="0" smtClean="0"/>
              <a:t>The </a:t>
            </a:r>
            <a:r>
              <a:rPr lang="en-US" sz="1400" b="1" dirty="0" smtClean="0"/>
              <a:t>Add  General View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Context</a:t>
            </a:r>
            <a:r>
              <a:rPr lang="en-US" sz="1400" b="1" i="1" dirty="0" smtClean="0"/>
              <a:t> </a:t>
            </a:r>
            <a:r>
              <a:rPr lang="en-US" sz="1400" dirty="0" smtClean="0"/>
              <a:t>page displayed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21" y="990600"/>
            <a:ext cx="6399076" cy="40894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1" y="381000"/>
            <a:ext cx="45720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Add View (Contd.)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295400" y="4876800"/>
            <a:ext cx="6934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2-14 </a:t>
            </a:r>
            <a:r>
              <a:rPr lang="en-US" sz="1400" dirty="0" smtClean="0"/>
              <a:t>The </a:t>
            </a:r>
            <a:r>
              <a:rPr lang="en-US" sz="1400" b="1" dirty="0" smtClean="0"/>
              <a:t>Add  General View </a:t>
            </a:r>
            <a:r>
              <a:rPr lang="en-US" sz="1400" dirty="0" smtClean="0"/>
              <a:t>dialog box with the </a:t>
            </a:r>
            <a:r>
              <a:rPr lang="en-US" sz="1400" b="1" dirty="0" smtClean="0"/>
              <a:t>Content</a:t>
            </a:r>
            <a:r>
              <a:rPr lang="en-US" sz="1400" b="1" i="1" dirty="0" smtClean="0"/>
              <a:t> </a:t>
            </a:r>
            <a:r>
              <a:rPr lang="en-US" sz="1400" dirty="0" smtClean="0"/>
              <a:t>page displayed 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914400"/>
            <a:ext cx="624667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3141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990600"/>
            <a:ext cx="23145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09600" y="381000"/>
            <a:ext cx="50785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Sheet Tab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862885" y="4748450"/>
            <a:ext cx="4572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2-15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PROJECT NAVIGATOR </a:t>
            </a:r>
            <a:r>
              <a:rPr lang="en-US" sz="1400" dirty="0" smtClean="0"/>
              <a:t>with the </a:t>
            </a:r>
            <a:r>
              <a:rPr lang="en-US" sz="1400" b="1" dirty="0" smtClean="0"/>
              <a:t>Sheets</a:t>
            </a:r>
            <a:r>
              <a:rPr lang="en-US" sz="1400" dirty="0" smtClean="0"/>
              <a:t> tab chosen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4724400" y="3657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2-16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New Sheet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447800"/>
            <a:ext cx="4008076" cy="2438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52400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>
              <a:solidFill>
                <a:srgbClr val="000000"/>
              </a:solidFill>
              <a:latin typeface="ITC Franklin Gothic B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221E1F"/>
                </a:solidFill>
                <a:latin typeface="ITC Franklin Gothic BT"/>
              </a:rPr>
              <a:t>STYLES BROWSER 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990600" y="609600"/>
            <a:ext cx="33528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New Baskerville ITC by B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221E1F"/>
                </a:solidFill>
                <a:latin typeface="New Baskerville ITC by BT"/>
              </a:rPr>
              <a:t>used to import the styles and system definition to current drawing.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52982" y="1752600"/>
            <a:ext cx="332097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New Baskerville ITC by B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21E1F"/>
                </a:solidFill>
                <a:latin typeface="New Baskerville ITC by BT"/>
              </a:rPr>
              <a:t>You can also override the style or definition of an existing objects in the drawing area by using this palette.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397" y="124428"/>
            <a:ext cx="4191000" cy="4602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4800600" y="438554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</a:t>
            </a:r>
            <a:r>
              <a:rPr lang="en-US" sz="1400" b="1" dirty="0" smtClean="0">
                <a:solidFill>
                  <a:srgbClr val="221E1F"/>
                </a:solidFill>
                <a:latin typeface="ITC New Baskerville BT"/>
              </a:rPr>
              <a:t>2-17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STYLES BROWSER </a:t>
            </a:r>
            <a:r>
              <a:rPr lang="en-US" sz="1400" i="1" dirty="0">
                <a:solidFill>
                  <a:srgbClr val="221E1F"/>
                </a:solidFill>
                <a:latin typeface="ITC New Baskerville BT"/>
              </a:rPr>
              <a:t>palette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2901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838201"/>
            <a:ext cx="26955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581400"/>
            <a:ext cx="2514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7462" y="3662060"/>
            <a:ext cx="29527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09600" y="381000"/>
            <a:ext cx="50785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b="1" dirty="0" smtClean="0"/>
              <a:t>Create Type </a:t>
            </a:r>
            <a:endParaRPr lang="en-US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066800"/>
            <a:ext cx="22383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43000" y="2819400"/>
            <a:ext cx="3505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2-18 </a:t>
            </a:r>
            <a:r>
              <a:rPr lang="en-US" sz="1400" dirty="0" smtClean="0"/>
              <a:t>The space created by using the</a:t>
            </a:r>
            <a:r>
              <a:rPr lang="en-US" sz="1400" b="1" dirty="0" smtClean="0"/>
              <a:t> Insert </a:t>
            </a:r>
            <a:r>
              <a:rPr lang="en-US" sz="1400" dirty="0" smtClean="0"/>
              <a:t>option 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572000" y="2362200"/>
            <a:ext cx="4572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2-19 </a:t>
            </a:r>
            <a:r>
              <a:rPr lang="en-US" sz="1400" dirty="0" smtClean="0"/>
              <a:t>The </a:t>
            </a:r>
            <a:r>
              <a:rPr lang="en-US" sz="1400" dirty="0" smtClean="0"/>
              <a:t>rectangular space with cursor attached to the corner point of the rectangle 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1143000" y="4724400"/>
            <a:ext cx="3962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2-20 </a:t>
            </a:r>
            <a:r>
              <a:rPr lang="en-US" sz="1400" dirty="0" smtClean="0"/>
              <a:t>The polygon type space created by using arcs 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5257800" y="4724400"/>
            <a:ext cx="411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2-21 </a:t>
            </a:r>
            <a:r>
              <a:rPr lang="en-US" sz="1400" dirty="0" smtClean="0"/>
              <a:t>The polygon type space created by using lines</a:t>
            </a:r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617316" y="-182946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>
              <a:solidFill>
                <a:srgbClr val="000000"/>
              </a:solidFill>
              <a:latin typeface="ITC Franklin Gothic BT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221E1F"/>
                </a:solidFill>
                <a:latin typeface="ITC Franklin Gothic BT"/>
              </a:rPr>
              <a:t>SPACE</a:t>
            </a:r>
            <a:r>
              <a:rPr lang="en-US" b="1" dirty="0">
                <a:solidFill>
                  <a:srgbClr val="221E1F"/>
                </a:solidFill>
                <a:latin typeface="ITC Franklin Gothic BT"/>
              </a:rPr>
              <a:t>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381000"/>
            <a:ext cx="4862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Editing Spaces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746585" y="148573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Figure </a:t>
            </a:r>
            <a:r>
              <a:rPr lang="en-US" sz="1400" b="1" dirty="0" smtClean="0"/>
              <a:t>2-22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Space </a:t>
            </a:r>
            <a:r>
              <a:rPr lang="en-US" sz="1400" dirty="0" smtClean="0"/>
              <a:t>contextual tab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4800600" y="4800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2-23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Object Viewer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914400" y="838200"/>
            <a:ext cx="403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perform various editing operations on the created spaces.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14400" y="1600200"/>
            <a:ext cx="381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When you select a space from the drawing area, the </a:t>
            </a:r>
            <a:r>
              <a:rPr lang="en-US" b="1" dirty="0" smtClean="0"/>
              <a:t>Space</a:t>
            </a:r>
            <a:r>
              <a:rPr lang="en-US" dirty="0" smtClean="0"/>
              <a:t> contextual tab will be available in the </a:t>
            </a:r>
            <a:r>
              <a:rPr lang="en-US" b="1" dirty="0" smtClean="0"/>
              <a:t>Ribbon.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09600" y="2895600"/>
            <a:ext cx="6096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Object Viewer 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914400" y="3505200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Object Viewer </a:t>
            </a:r>
            <a:r>
              <a:rPr lang="en-US" dirty="0" smtClean="0"/>
              <a:t>tool is used to display the selected object in a separate 3D preview window.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841" y="589738"/>
            <a:ext cx="4217059" cy="11592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790735"/>
            <a:ext cx="2868788" cy="230225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92668"/>
            <a:ext cx="632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Style</a:t>
            </a:r>
            <a:endParaRPr lang="en-US" sz="2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066800"/>
            <a:ext cx="43910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572000" y="50292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2-24</a:t>
            </a:r>
            <a:r>
              <a:rPr lang="en-US" sz="1400" dirty="0" smtClean="0"/>
              <a:t> </a:t>
            </a:r>
            <a:r>
              <a:rPr lang="en-US" sz="1400" dirty="0" smtClean="0"/>
              <a:t>The</a:t>
            </a:r>
            <a:r>
              <a:rPr lang="en-US" sz="1400" i="1" dirty="0" smtClean="0"/>
              <a:t> </a:t>
            </a:r>
            <a:r>
              <a:rPr lang="en-US" sz="1400" b="1" dirty="0" smtClean="0"/>
              <a:t>Space Style Properties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350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drop-down is available in the </a:t>
            </a:r>
            <a:r>
              <a:rPr lang="en-US" b="1" dirty="0" smtClean="0"/>
              <a:t>General </a:t>
            </a:r>
            <a:r>
              <a:rPr lang="en-US" dirty="0" smtClean="0"/>
              <a:t>panel of the </a:t>
            </a:r>
            <a:r>
              <a:rPr lang="en-US" b="1" dirty="0" smtClean="0"/>
              <a:t>Space</a:t>
            </a:r>
            <a:r>
              <a:rPr lang="en-US" dirty="0" smtClean="0"/>
              <a:t> contextual tab in the </a:t>
            </a:r>
            <a:r>
              <a:rPr lang="en-US" b="1" dirty="0" smtClean="0"/>
              <a:t>Ribbon.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905000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tools in this drop-down are used to modify the style of the space.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895600"/>
            <a:ext cx="3810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By using the options in this dialog box, you can change different properties of the selected space such as length and width of the space, target area, and various offset values.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81000"/>
            <a:ext cx="4851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Introduction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762000"/>
            <a:ext cx="800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AutoCAD MEP</a:t>
            </a:r>
            <a:r>
              <a:rPr lang="en-US" dirty="0" smtClean="0"/>
              <a:t>, a software based on AutoCAD platform, is used to design, draft, and document electrical, mechanical, and piping system of buildings.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67640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The first step while creating such a system is to create a project.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19050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Thereafter drawings are added to this project to represent various components of the building like electrical system, ducts, and so on.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667000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These drawings are then arranged according to the workflow of the project.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376535"/>
            <a:ext cx="624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Style (Contd.)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2750820" y="500252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2-25 </a:t>
            </a:r>
            <a:r>
              <a:rPr lang="en-US" sz="1400" dirty="0" smtClean="0"/>
              <a:t>The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286797"/>
            <a:ext cx="5486400" cy="38823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81000"/>
            <a:ext cx="5055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Style (Contd.)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770787" y="4836795"/>
            <a:ext cx="5943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2-26  </a:t>
            </a:r>
            <a:r>
              <a:rPr lang="en-US" sz="1400" dirty="0" smtClean="0"/>
              <a:t>The</a:t>
            </a:r>
            <a:r>
              <a:rPr lang="en-US" sz="1400" i="1" dirty="0" smtClean="0"/>
              <a:t> </a:t>
            </a:r>
            <a:r>
              <a:rPr lang="en-US" sz="1400" b="1" dirty="0" smtClean="0"/>
              <a:t>Style Manager </a:t>
            </a:r>
            <a:r>
              <a:rPr lang="en-US" sz="1400" dirty="0" smtClean="0"/>
              <a:t>dialog box with theme style options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99" y="1003608"/>
            <a:ext cx="6324601" cy="39646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81000"/>
            <a:ext cx="5055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Style (Contd.)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524000" y="4724400"/>
            <a:ext cx="6248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2-27 </a:t>
            </a:r>
            <a:r>
              <a:rPr lang="en-US" sz="1400" dirty="0" smtClean="0"/>
              <a:t>The</a:t>
            </a:r>
            <a:r>
              <a:rPr lang="en-US" sz="1400" b="1" dirty="0" smtClean="0"/>
              <a:t> Style Manager </a:t>
            </a:r>
            <a:r>
              <a:rPr lang="en-US" sz="1400" dirty="0" smtClean="0"/>
              <a:t>dialog box  with  </a:t>
            </a:r>
            <a:r>
              <a:rPr lang="en-US" sz="1400" b="1" dirty="0" smtClean="0"/>
              <a:t>Zone  Templates </a:t>
            </a:r>
            <a:r>
              <a:rPr lang="en-US" sz="1400" dirty="0" smtClean="0"/>
              <a:t>selected</a:t>
            </a:r>
            <a:r>
              <a:rPr lang="en-US" sz="1400" b="1" dirty="0" smtClean="0"/>
              <a:t>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50285"/>
            <a:ext cx="6208707" cy="404369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81000"/>
            <a:ext cx="5131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Tag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5638800" y="4114800"/>
            <a:ext cx="3200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2-28 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Edit  Property Set Data</a:t>
            </a:r>
            <a:r>
              <a:rPr lang="en-US" sz="1400" b="1" i="1" dirty="0" smtClean="0"/>
              <a:t>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502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used to add a tag to the object.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1676400"/>
            <a:ext cx="487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To add a tag, choose </a:t>
            </a:r>
            <a:r>
              <a:rPr lang="en-US" b="1" dirty="0" smtClean="0"/>
              <a:t>Space &gt; General &gt; Tag </a:t>
            </a:r>
            <a:r>
              <a:rPr lang="en-US" dirty="0" smtClean="0"/>
              <a:t>from the </a:t>
            </a:r>
            <a:r>
              <a:rPr lang="en-US" b="1" dirty="0" smtClean="0"/>
              <a:t>Ribbon</a:t>
            </a:r>
            <a:r>
              <a:rPr lang="en-US" dirty="0" smtClean="0"/>
              <a:t>; you will be prompted to select an object on which you want to add a tag.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3995" y="541813"/>
            <a:ext cx="2875061" cy="37465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2403" y="1115992"/>
            <a:ext cx="34671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609600" y="381000"/>
            <a:ext cx="42513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in Place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5638800" y="4572000"/>
            <a:ext cx="3505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</a:t>
            </a:r>
            <a:r>
              <a:rPr lang="en-US" sz="1400" b="1" dirty="0" smtClean="0"/>
              <a:t>2-29  </a:t>
            </a:r>
            <a:r>
              <a:rPr lang="en-US" sz="1400" dirty="0" smtClean="0"/>
              <a:t>The information box showing  various editing options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used to edit an extruded 3D space.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133600"/>
            <a:ext cx="472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choose </a:t>
            </a:r>
            <a:r>
              <a:rPr lang="en-US" b="1" dirty="0" smtClean="0"/>
              <a:t>Space &gt; Modify &gt; Edit in Place </a:t>
            </a:r>
            <a:r>
              <a:rPr lang="en-US" dirty="0" smtClean="0"/>
              <a:t>from the </a:t>
            </a:r>
            <a:r>
              <a:rPr lang="en-US" b="1" dirty="0" smtClean="0"/>
              <a:t>Ribbon</a:t>
            </a:r>
            <a:r>
              <a:rPr lang="en-US" dirty="0" smtClean="0"/>
              <a:t>; the </a:t>
            </a:r>
            <a:r>
              <a:rPr lang="en-US" b="1" dirty="0" smtClean="0"/>
              <a:t>Edit in Place: Space Body Modifier</a:t>
            </a:r>
            <a:r>
              <a:rPr lang="en-US" dirty="0" smtClean="0"/>
              <a:t> contextual tab will be displayed and the selected space will be converted into a free form space.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066800"/>
            <a:ext cx="4495800" cy="3086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609600" y="3810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Surfaces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876800" y="3962400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/>
          </a:p>
          <a:p>
            <a:r>
              <a:rPr lang="en-US" sz="1400" b="1" dirty="0" smtClean="0"/>
              <a:t>Figure </a:t>
            </a:r>
            <a:r>
              <a:rPr lang="en-US" sz="1400" b="1" dirty="0" smtClean="0"/>
              <a:t>2-30  </a:t>
            </a:r>
            <a:r>
              <a:rPr lang="en-US" sz="1400" dirty="0" smtClean="0"/>
              <a:t>Space with editing points 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914400" y="838200"/>
            <a:ext cx="350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tool is used to edit only the faces of the space.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1828800"/>
            <a:ext cx="3810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Choose </a:t>
            </a:r>
            <a:r>
              <a:rPr lang="en-US" b="1" dirty="0" smtClean="0"/>
              <a:t>Space &gt; Modify &gt; Edit Surfaces</a:t>
            </a:r>
            <a:r>
              <a:rPr lang="en-US" dirty="0" smtClean="0"/>
              <a:t> from the </a:t>
            </a:r>
            <a:r>
              <a:rPr lang="en-US" b="1" dirty="0" smtClean="0"/>
              <a:t>Ribbon</a:t>
            </a:r>
            <a:r>
              <a:rPr lang="en-US" dirty="0" smtClean="0"/>
              <a:t>; the selected space will be converted into a free form space.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1676" y="1752600"/>
            <a:ext cx="3276601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572000" y="48768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/>
              <a:t>Figure </a:t>
            </a:r>
            <a:r>
              <a:rPr lang="en-US" sz="1400" b="1" dirty="0" smtClean="0"/>
              <a:t>2-31 </a:t>
            </a:r>
            <a:r>
              <a:rPr lang="en-US" sz="1400" dirty="0" smtClean="0"/>
              <a:t>Space with its vertex attached to the cursor 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376535"/>
            <a:ext cx="297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Edit vertices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This tool is used to add a vertex to the selected edge.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17526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choose </a:t>
            </a:r>
            <a:r>
              <a:rPr lang="en-US" b="1" dirty="0" smtClean="0"/>
              <a:t>Space &gt; Modify &gt; Edit Vertices </a:t>
            </a:r>
            <a:r>
              <a:rPr lang="en-US" dirty="0" smtClean="0"/>
              <a:t>from the </a:t>
            </a:r>
            <a:r>
              <a:rPr lang="en-US" b="1" dirty="0" smtClean="0"/>
              <a:t>Ribbon</a:t>
            </a:r>
            <a:r>
              <a:rPr lang="en-US" dirty="0" smtClean="0"/>
              <a:t>; the vertex will be attached to the cursor and you will be prompted to click in the drawing area to add the vertex.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76200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>
              <a:solidFill>
                <a:srgbClr val="000000"/>
              </a:solidFill>
              <a:latin typeface="ITC Franklin Gothic BT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221E1F"/>
                </a:solidFill>
                <a:latin typeface="ITC Franklin Gothic BT"/>
              </a:rPr>
              <a:t>WORKSPACES 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066800"/>
            <a:ext cx="2590800" cy="3200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19400" y="38978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2800" dirty="0">
              <a:solidFill>
                <a:srgbClr val="000000"/>
              </a:solidFill>
              <a:latin typeface="ITC New Baskerville BT"/>
            </a:endParaRPr>
          </a:p>
          <a:p>
            <a:pPr algn="just"/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Figure </a:t>
            </a:r>
            <a:r>
              <a:rPr lang="en-US" sz="1400" b="1" dirty="0" smtClean="0">
                <a:solidFill>
                  <a:srgbClr val="221E1F"/>
                </a:solidFill>
                <a:latin typeface="ITC New Baskerville BT"/>
              </a:rPr>
              <a:t>2-32 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The </a:t>
            </a:r>
            <a:r>
              <a:rPr lang="en-US" sz="1400" b="1" dirty="0">
                <a:solidFill>
                  <a:srgbClr val="221E1F"/>
                </a:solidFill>
                <a:latin typeface="ITC New Baskerville BT"/>
              </a:rPr>
              <a:t>Workspace Switching </a:t>
            </a:r>
            <a:r>
              <a:rPr lang="en-US" sz="1400" dirty="0" err="1">
                <a:solidFill>
                  <a:srgbClr val="221E1F"/>
                </a:solidFill>
                <a:latin typeface="ITC New Baskerville BT"/>
              </a:rPr>
              <a:t>flyout</a:t>
            </a:r>
            <a:r>
              <a:rPr lang="en-US" sz="1400" dirty="0">
                <a:solidFill>
                  <a:srgbClr val="221E1F"/>
                </a:solidFill>
                <a:latin typeface="ITC New Baskerville BT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1856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81000"/>
            <a:ext cx="4864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Customize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343400" y="4876800"/>
            <a:ext cx="601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smtClean="0"/>
              <a:t>Figure </a:t>
            </a:r>
            <a:r>
              <a:rPr lang="en-US" sz="1400" b="1" smtClean="0"/>
              <a:t>2-33 </a:t>
            </a:r>
            <a:r>
              <a:rPr lang="en-US" sz="1400" dirty="0" smtClean="0"/>
              <a:t>The </a:t>
            </a:r>
            <a:r>
              <a:rPr lang="en-US" sz="1400" b="1" dirty="0" smtClean="0"/>
              <a:t>Customize User Interface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1066800"/>
            <a:ext cx="388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Customize</a:t>
            </a:r>
            <a:r>
              <a:rPr lang="en-US" dirty="0" smtClean="0"/>
              <a:t> tool is used to customize the user interface of </a:t>
            </a:r>
            <a:r>
              <a:rPr lang="en-US" b="1" dirty="0" smtClean="0"/>
              <a:t>AutoCAD MEP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812185"/>
            <a:ext cx="4488180" cy="435700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81000"/>
            <a:ext cx="815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WORKFLOW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066800"/>
            <a:ext cx="3962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114800" y="5029200"/>
            <a:ext cx="723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Figure </a:t>
            </a:r>
            <a:r>
              <a:rPr lang="en-US" sz="1400" b="1" i="1" dirty="0" smtClean="0"/>
              <a:t>2-</a:t>
            </a:r>
            <a:r>
              <a:rPr lang="en-US" sz="1400" b="1" dirty="0" smtClean="0"/>
              <a:t>1</a:t>
            </a:r>
            <a:r>
              <a:rPr lang="en-US" sz="1400" b="1" i="1" dirty="0" smtClean="0"/>
              <a:t> </a:t>
            </a:r>
            <a:r>
              <a:rPr lang="en-US" sz="1400" dirty="0" smtClean="0"/>
              <a:t>Workflow for an </a:t>
            </a:r>
            <a:r>
              <a:rPr lang="en-US" sz="1400" b="1" dirty="0" smtClean="0"/>
              <a:t>HVAC</a:t>
            </a:r>
            <a:r>
              <a:rPr lang="en-US" sz="1400" dirty="0" smtClean="0"/>
              <a:t> system in </a:t>
            </a:r>
            <a:r>
              <a:rPr lang="en-US" sz="1400" b="1" dirty="0" smtClean="0"/>
              <a:t>AutoCAD MEP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914400" y="1066800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Workflow is a sequence of connected steps required to create a specific type of system.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057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It is dependent on the system to be created.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381000"/>
            <a:ext cx="495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Project Browser</a:t>
            </a:r>
          </a:p>
        </p:txBody>
      </p:sp>
      <p:sp>
        <p:nvSpPr>
          <p:cNvPr id="7" name="Rectangle 6"/>
          <p:cNvSpPr/>
          <p:nvPr/>
        </p:nvSpPr>
        <p:spPr>
          <a:xfrm>
            <a:off x="5181600" y="5257800"/>
            <a:ext cx="3733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2-3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Add Project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5410200" y="2971800"/>
            <a:ext cx="2831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Figure 2-2 The Project Browser</a:t>
            </a:r>
            <a:endParaRPr lang="en-US" sz="1400" b="1" dirty="0"/>
          </a:p>
        </p:txBody>
      </p:sp>
      <p:sp>
        <p:nvSpPr>
          <p:cNvPr id="9" name="Rectangle 8"/>
          <p:cNvSpPr/>
          <p:nvPr/>
        </p:nvSpPr>
        <p:spPr>
          <a:xfrm>
            <a:off x="914400" y="838200"/>
            <a:ext cx="342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Project Browser</a:t>
            </a:r>
            <a:r>
              <a:rPr lang="en-US" dirty="0" smtClean="0"/>
              <a:t> is used to manage project files.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4400" y="1828800"/>
            <a:ext cx="327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 project file contains the record of drawing files related to a category.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4400" y="3124200"/>
            <a:ext cx="3657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Creating a New Project  file   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1295400" y="4495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09600" y="28194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914400" y="3810000"/>
            <a:ext cx="4038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A new project file can be created by using the </a:t>
            </a:r>
            <a:r>
              <a:rPr lang="en-US" b="1" dirty="0" smtClean="0"/>
              <a:t>New Project </a:t>
            </a:r>
            <a:r>
              <a:rPr lang="en-US" dirty="0" smtClean="0"/>
              <a:t>tool available at the bottom left corner of the </a:t>
            </a:r>
            <a:r>
              <a:rPr lang="en-US" b="1" dirty="0" smtClean="0"/>
              <a:t>Project Browse</a:t>
            </a:r>
            <a:r>
              <a:rPr lang="en-US" dirty="0" smtClean="0"/>
              <a:t>r.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421" y="222669"/>
            <a:ext cx="4174958" cy="27605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3472236"/>
            <a:ext cx="2518611" cy="178556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376535"/>
            <a:ext cx="48633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contd.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008966" y="4812861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    Figure 2-4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Select Project</a:t>
            </a:r>
            <a:r>
              <a:rPr lang="en-US" sz="1400" b="1" i="1" dirty="0" smtClean="0"/>
              <a:t>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47005"/>
            <a:ext cx="5370732" cy="37109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248400" y="4812861"/>
            <a:ext cx="289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2-5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Select Project</a:t>
            </a:r>
            <a:r>
              <a:rPr lang="en-US" sz="1400" b="1" i="1" dirty="0" smtClean="0"/>
              <a:t> </a:t>
            </a:r>
            <a:r>
              <a:rPr lang="en-US" sz="1400" dirty="0" smtClean="0"/>
              <a:t>dialog box </a:t>
            </a:r>
            <a:endParaRPr lang="en-US" sz="1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904" y="838200"/>
            <a:ext cx="2525792" cy="38798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381000"/>
            <a:ext cx="4939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Content Browser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198620" y="4876800"/>
            <a:ext cx="5181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            Figure 2-6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Autodesk  Content Browser 2016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914400" y="838200"/>
            <a:ext cx="373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Content Browser tool is used to display the Autodesk Content Browser 2015 window related to the currently loaded project</a:t>
            </a:r>
            <a:r>
              <a:rPr lang="en-US" b="1" dirty="0" smtClean="0"/>
              <a:t>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487524"/>
            <a:ext cx="3977183" cy="3657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81000"/>
            <a:ext cx="746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Content Browser  (contd.)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143000" y="4644162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1400" b="1" dirty="0" smtClean="0"/>
              <a:t>Figure 2-7 </a:t>
            </a:r>
            <a:r>
              <a:rPr lang="en-US" sz="1400" dirty="0" smtClean="0"/>
              <a:t>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Autodesk  Content Browser  </a:t>
            </a:r>
            <a:r>
              <a:rPr lang="en-US" sz="1400" dirty="0" smtClean="0"/>
              <a:t>displaying component categories 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138962"/>
            <a:ext cx="6019800" cy="3505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381000"/>
            <a:ext cx="5547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Content Browser  (contd.)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2209800" y="5138111"/>
            <a:ext cx="838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Figure 2-8 </a:t>
            </a:r>
            <a:r>
              <a:rPr lang="en-US" sz="1400" dirty="0" smtClean="0"/>
              <a:t>Component being  placed in the</a:t>
            </a:r>
            <a:r>
              <a:rPr lang="en-US" sz="1400" b="1" i="1" dirty="0" smtClean="0"/>
              <a:t> </a:t>
            </a:r>
            <a:r>
              <a:rPr lang="en-US" sz="1400" b="1" dirty="0" smtClean="0"/>
              <a:t>Tool Palettes</a:t>
            </a: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92832"/>
            <a:ext cx="6934201" cy="4038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09599" y="381000"/>
            <a:ext cx="55631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Synchronize Projects  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5235121" y="4876800"/>
            <a:ext cx="3810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                                     </a:t>
            </a:r>
          </a:p>
          <a:p>
            <a:r>
              <a:rPr lang="en-US" sz="1400" b="1" dirty="0" smtClean="0"/>
              <a:t>Figure 2-9 </a:t>
            </a:r>
            <a:r>
              <a:rPr lang="en-US" sz="1400" dirty="0" smtClean="0"/>
              <a:t>The </a:t>
            </a:r>
            <a:r>
              <a:rPr lang="en-US" sz="1400" b="1" dirty="0" smtClean="0"/>
              <a:t>Synchronize Project with Project Standards </a:t>
            </a:r>
            <a:r>
              <a:rPr lang="en-US" sz="1400" dirty="0" smtClean="0"/>
              <a:t>dialog box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914400" y="838200"/>
            <a:ext cx="373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b="1" dirty="0" smtClean="0"/>
              <a:t>Synchronize Projects </a:t>
            </a:r>
            <a:r>
              <a:rPr lang="en-US" dirty="0" smtClean="0"/>
              <a:t>tool is used to synchronize the current project with the AEC project standards</a:t>
            </a:r>
            <a:r>
              <a:rPr lang="en-US" b="1" dirty="0" smtClean="0"/>
              <a:t>.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14400" y="2133600"/>
            <a:ext cx="3962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synchronize the project , choose  the </a:t>
            </a:r>
            <a:r>
              <a:rPr lang="en-US" b="1" dirty="0" smtClean="0"/>
              <a:t>Synchronize Projects </a:t>
            </a:r>
            <a:r>
              <a:rPr lang="en-US" dirty="0" smtClean="0"/>
              <a:t>tool available at the bottom of the </a:t>
            </a:r>
            <a:r>
              <a:rPr lang="en-US" b="1" dirty="0" smtClean="0"/>
              <a:t>PROJECT NAVIGATOR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870" y="838200"/>
            <a:ext cx="4284335" cy="41910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2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Tickoo11_final (2)</Template>
  <TotalTime>1639</TotalTime>
  <Words>1152</Words>
  <Application>Microsoft Office PowerPoint</Application>
  <PresentationFormat>On-screen Show (4:3)</PresentationFormat>
  <Paragraphs>186</Paragraphs>
  <Slides>28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ＭＳ Ｐゴシック</vt:lpstr>
      <vt:lpstr>Arial</vt:lpstr>
      <vt:lpstr>Calibri</vt:lpstr>
      <vt:lpstr>ITC Franklin Gothic BT</vt:lpstr>
      <vt:lpstr>ITC New Baskerville BT</vt:lpstr>
      <vt:lpstr>New Baskerville ITC by BT</vt:lpstr>
      <vt:lpstr>Wingdings</vt:lpstr>
      <vt:lpstr>Custom Design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CADSof</dc:creator>
  <cp:lastModifiedBy>CADCIM</cp:lastModifiedBy>
  <cp:revision>446</cp:revision>
  <dcterms:created xsi:type="dcterms:W3CDTF">2009-06-06T02:49:09Z</dcterms:created>
  <dcterms:modified xsi:type="dcterms:W3CDTF">2015-08-19T09:43:50Z</dcterms:modified>
</cp:coreProperties>
</file>