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31"/>
  </p:notesMasterIdLst>
  <p:sldIdLst>
    <p:sldId id="256" r:id="rId3"/>
    <p:sldId id="257" r:id="rId4"/>
    <p:sldId id="305" r:id="rId5"/>
    <p:sldId id="309" r:id="rId6"/>
    <p:sldId id="323" r:id="rId7"/>
    <p:sldId id="324" r:id="rId8"/>
    <p:sldId id="310" r:id="rId9"/>
    <p:sldId id="325" r:id="rId10"/>
    <p:sldId id="311" r:id="rId11"/>
    <p:sldId id="312" r:id="rId12"/>
    <p:sldId id="313" r:id="rId13"/>
    <p:sldId id="262" r:id="rId14"/>
    <p:sldId id="263" r:id="rId15"/>
    <p:sldId id="306" r:id="rId16"/>
    <p:sldId id="317" r:id="rId17"/>
    <p:sldId id="314" r:id="rId18"/>
    <p:sldId id="315" r:id="rId19"/>
    <p:sldId id="316" r:id="rId20"/>
    <p:sldId id="307" r:id="rId21"/>
    <p:sldId id="264" r:id="rId22"/>
    <p:sldId id="282" r:id="rId23"/>
    <p:sldId id="283" r:id="rId24"/>
    <p:sldId id="318" r:id="rId25"/>
    <p:sldId id="319" r:id="rId26"/>
    <p:sldId id="320" r:id="rId27"/>
    <p:sldId id="321" r:id="rId28"/>
    <p:sldId id="326" r:id="rId29"/>
    <p:sldId id="327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946" y="264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22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39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720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146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25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5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67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64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3.  Working with Architecture Workspace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7848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Add columns and grids </a:t>
            </a:r>
          </a:p>
          <a:p>
            <a:r>
              <a:rPr lang="en-US" dirty="0" smtClean="0"/>
              <a:t>• Add walls </a:t>
            </a:r>
          </a:p>
          <a:p>
            <a:r>
              <a:rPr lang="en-US" dirty="0" smtClean="0"/>
              <a:t>• Add windows and doors </a:t>
            </a:r>
          </a:p>
          <a:p>
            <a:r>
              <a:rPr lang="en-US" dirty="0" smtClean="0"/>
              <a:t>• Add stairs, railings, and stair tower </a:t>
            </a:r>
          </a:p>
          <a:p>
            <a:r>
              <a:rPr lang="en-US" dirty="0" smtClean="0"/>
              <a:t>• Add roofs and slabs </a:t>
            </a:r>
          </a:p>
          <a:p>
            <a:r>
              <a:rPr lang="en-US" dirty="0" smtClean="0"/>
              <a:t>• Create layouts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303" y="3578200"/>
            <a:ext cx="9715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3048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CREATING ROOFS AND SLABS : Roof Slab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790575" y="5153799"/>
            <a:ext cx="213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3-10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Roof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Slab</a:t>
            </a:r>
            <a:r>
              <a:rPr lang="en-US" sz="1400" dirty="0" smtClean="0"/>
              <a:t>  drop-down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3276600" y="48768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3-11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PROPERTIES</a:t>
            </a:r>
            <a:r>
              <a:rPr lang="en-US" sz="1400" b="1" i="1" dirty="0" smtClean="0"/>
              <a:t> </a:t>
            </a:r>
            <a:r>
              <a:rPr lang="en-US" sz="1400" dirty="0" smtClean="0"/>
              <a:t>palette displayed on selecting a roof slab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211565"/>
            <a:ext cx="2743200" cy="380491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1" y="914401"/>
            <a:ext cx="6324600" cy="411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33400" y="30480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(Contd.)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2209800" y="4953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3-12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Roof Slab Edges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24000" y="381000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33400" y="304800"/>
            <a:ext cx="762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Roof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2667000" y="46482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3-13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PROPERTIES</a:t>
            </a:r>
            <a:r>
              <a:rPr lang="en-US" sz="1400" b="1" i="1" dirty="0" smtClean="0"/>
              <a:t> </a:t>
            </a:r>
            <a:r>
              <a:rPr lang="en-US" sz="1400" dirty="0" smtClean="0"/>
              <a:t>palette displayed on selecting a roof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940315"/>
            <a:ext cx="3505200" cy="39306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304800"/>
            <a:ext cx="4517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Slab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362200" y="4953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3-14</a:t>
            </a:r>
            <a:r>
              <a:rPr lang="en-US" sz="1400" dirty="0" smtClean="0"/>
              <a:t> The</a:t>
            </a:r>
            <a:r>
              <a:rPr lang="en-US" sz="1400" i="1" dirty="0" smtClean="0"/>
              <a:t> </a:t>
            </a:r>
            <a:r>
              <a:rPr lang="en-US" sz="1400" b="1" dirty="0" smtClean="0"/>
              <a:t>PROPERTIES</a:t>
            </a:r>
            <a:r>
              <a:rPr lang="en-US" sz="1400" b="1" i="1" dirty="0" smtClean="0"/>
              <a:t> </a:t>
            </a:r>
            <a:r>
              <a:rPr lang="en-US" sz="1400" dirty="0" smtClean="0"/>
              <a:t>palette displayed on selecting a slab</a:t>
            </a:r>
            <a:r>
              <a:rPr lang="en-US" sz="1400" b="1" i="1" dirty="0" smtClean="0"/>
              <a:t>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262" y="457200"/>
            <a:ext cx="3427876" cy="47117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3400" y="304800"/>
            <a:ext cx="4498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STAIRS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438400" y="48006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3-15 </a:t>
            </a:r>
            <a:r>
              <a:rPr lang="en-US" sz="1400" dirty="0" smtClean="0"/>
              <a:t>The</a:t>
            </a:r>
            <a:r>
              <a:rPr lang="en-US" sz="1400" b="1" dirty="0" smtClean="0"/>
              <a:t> PROPERTIES </a:t>
            </a:r>
            <a:r>
              <a:rPr lang="en-US" sz="1400" dirty="0" smtClean="0"/>
              <a:t>palette displayed on choosing the </a:t>
            </a:r>
            <a:r>
              <a:rPr lang="en-US" sz="1400" b="1" dirty="0" smtClean="0"/>
              <a:t>Stair </a:t>
            </a:r>
            <a:r>
              <a:rPr lang="en-US" sz="1400" dirty="0" smtClean="0"/>
              <a:t>tool</a:t>
            </a:r>
            <a:r>
              <a:rPr lang="en-US" sz="1400" b="1" dirty="0" smtClean="0"/>
              <a:t>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993" y="550368"/>
            <a:ext cx="2792813" cy="4495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9225" y="828020"/>
            <a:ext cx="2895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2525" y="725905"/>
            <a:ext cx="2790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200400"/>
            <a:ext cx="31432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2971800"/>
            <a:ext cx="27241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304800"/>
            <a:ext cx="4545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Stair Shapes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2362200" y="5029200"/>
            <a:ext cx="61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3-16 </a:t>
            </a:r>
            <a:r>
              <a:rPr lang="en-US" sz="1400" dirty="0" smtClean="0"/>
              <a:t>Various type of stairs available in </a:t>
            </a:r>
            <a:r>
              <a:rPr lang="en-US" sz="1400" b="1" dirty="0" smtClean="0"/>
              <a:t>AutoCAD MEP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7162799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304800"/>
            <a:ext cx="4829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Stair : Turn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286000" y="4724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3-17 </a:t>
            </a:r>
            <a:r>
              <a:rPr lang="en-US" sz="1400" i="1" dirty="0" smtClean="0"/>
              <a:t>Stairs with different  turning types selected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157" y="680711"/>
            <a:ext cx="38004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3463208"/>
            <a:ext cx="29527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463208"/>
            <a:ext cx="2609850" cy="169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631" y="3463208"/>
            <a:ext cx="261737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304800"/>
            <a:ext cx="4737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Stair(contd.)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2286000" y="49530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3-19 </a:t>
            </a:r>
            <a:r>
              <a:rPr lang="en-US" sz="1400" dirty="0" smtClean="0"/>
              <a:t>The output of various options selected from the </a:t>
            </a:r>
            <a:r>
              <a:rPr lang="en-US" sz="1400" b="1" dirty="0" smtClean="0"/>
              <a:t>Terminate with </a:t>
            </a:r>
            <a:r>
              <a:rPr lang="en-US" sz="1400" dirty="0" smtClean="0"/>
              <a:t>drop-down list 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3252027" y="2566599"/>
            <a:ext cx="40386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3-18</a:t>
            </a:r>
            <a:r>
              <a:rPr lang="en-US" sz="1400" dirty="0" smtClean="0"/>
              <a:t> Some important terms for defining the size of stairs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914401"/>
            <a:ext cx="4714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276601"/>
            <a:ext cx="47148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304800"/>
            <a:ext cx="48106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Calculation Rules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2590800" y="258061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3-20 </a:t>
            </a:r>
            <a:r>
              <a:rPr lang="en-US" sz="1400" dirty="0" smtClean="0"/>
              <a:t>The</a:t>
            </a:r>
            <a:r>
              <a:rPr lang="en-US" sz="1400" b="1" dirty="0" smtClean="0"/>
              <a:t> Calculation Rules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1143000" y="5029200"/>
            <a:ext cx="746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3-21</a:t>
            </a:r>
            <a:r>
              <a:rPr lang="en-US" sz="1400" dirty="0" smtClean="0"/>
              <a:t> </a:t>
            </a:r>
            <a:r>
              <a:rPr lang="en-US" sz="1400" i="1" dirty="0" smtClean="0"/>
              <a:t>The </a:t>
            </a:r>
            <a:r>
              <a:rPr lang="en-US" sz="1400" b="1" dirty="0" smtClean="0"/>
              <a:t>Calculation Rules </a:t>
            </a:r>
            <a:r>
              <a:rPr lang="en-US" sz="1400" dirty="0" smtClean="0"/>
              <a:t>dialog box displayed after locking the edit boxes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43000"/>
            <a:ext cx="6934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3400" y="304800"/>
            <a:ext cx="5099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Stair Components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209800" y="4953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Figure 3-22 </a:t>
            </a:r>
            <a:r>
              <a:rPr lang="en-US" sz="1400" dirty="0" smtClean="0"/>
              <a:t>The </a:t>
            </a:r>
            <a:r>
              <a:rPr lang="en-US" sz="1400" b="1" dirty="0" smtClean="0"/>
              <a:t>Stair Components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297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1" y="874693"/>
            <a:ext cx="4800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143000" y="762001"/>
            <a:ext cx="571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Architectural model 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1219200" y="1371600"/>
            <a:ext cx="45608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 </a:t>
            </a:r>
            <a:r>
              <a:rPr lang="en-US" dirty="0" smtClean="0"/>
              <a:t>Walls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Doors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Windows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Floors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Stairs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Roofs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Beams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Columns</a:t>
            </a:r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792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Landing Extensions </a:t>
            </a:r>
            <a:endParaRPr lang="en-US" sz="28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219201"/>
            <a:ext cx="6629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3622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3-23 </a:t>
            </a:r>
            <a:r>
              <a:rPr lang="en-US" sz="1400" dirty="0" smtClean="0"/>
              <a:t>The</a:t>
            </a:r>
            <a:r>
              <a:rPr lang="en-US" sz="1400" b="1" dirty="0" smtClean="0"/>
              <a:t> Landing Extensions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04800"/>
            <a:ext cx="533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Railing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47825"/>
            <a:ext cx="35052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990600"/>
            <a:ext cx="38290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143001" y="4800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3-24 </a:t>
            </a:r>
            <a:r>
              <a:rPr lang="en-US" sz="1400" dirty="0" smtClean="0"/>
              <a:t>An annotated railing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4572000" y="48006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3-25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selecting a railing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371600"/>
            <a:ext cx="5867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33400" y="304800"/>
            <a:ext cx="4639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Railing(Contd.)</a:t>
            </a:r>
          </a:p>
        </p:txBody>
      </p:sp>
      <p:sp>
        <p:nvSpPr>
          <p:cNvPr id="5" name="Rectangle 4"/>
          <p:cNvSpPr/>
          <p:nvPr/>
        </p:nvSpPr>
        <p:spPr>
          <a:xfrm>
            <a:off x="25908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3-26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Rail Locations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43000"/>
            <a:ext cx="6248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3400" y="304800"/>
            <a:ext cx="4958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Railing(Contd.)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514600" y="5029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3-27</a:t>
            </a:r>
            <a:r>
              <a:rPr lang="en-US" sz="1400" dirty="0" smtClean="0"/>
              <a:t> The</a:t>
            </a:r>
            <a:r>
              <a:rPr lang="en-US" sz="1400" i="1" dirty="0" smtClean="0"/>
              <a:t> </a:t>
            </a:r>
            <a:r>
              <a:rPr lang="en-US" sz="1400" b="1" dirty="0" smtClean="0"/>
              <a:t>Post Locations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538" y="1143001"/>
            <a:ext cx="6062662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3400" y="304800"/>
            <a:ext cx="5081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Railing(Contd.)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209800" y="4876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3-28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Railing Extensions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304800"/>
            <a:ext cx="5081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Column Grid 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524000" y="46482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3-29 </a:t>
            </a:r>
            <a:r>
              <a:rPr lang="en-US" sz="1400" dirty="0" smtClean="0"/>
              <a:t>The </a:t>
            </a:r>
            <a:r>
              <a:rPr lang="en-US" sz="1400" b="1" dirty="0" smtClean="0"/>
              <a:t>Column </a:t>
            </a:r>
            <a:r>
              <a:rPr lang="en-US" sz="1400" b="1" dirty="0" smtClean="0"/>
              <a:t>Grid </a:t>
            </a:r>
            <a:r>
              <a:rPr lang="en-US" sz="1400" dirty="0" smtClean="0"/>
              <a:t>dialog </a:t>
            </a:r>
            <a:r>
              <a:rPr lang="en-US" sz="1400" dirty="0" smtClean="0"/>
              <a:t>box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828020"/>
            <a:ext cx="4720839" cy="39814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612" y="304799"/>
            <a:ext cx="2843588" cy="453675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63839" y="4421712"/>
            <a:ext cx="29753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</a:t>
            </a:r>
            <a:r>
              <a:rPr lang="en-US" sz="1400" b="1" dirty="0" smtClean="0">
                <a:solidFill>
                  <a:srgbClr val="221E1F"/>
                </a:solidFill>
                <a:latin typeface="ITC New Baskerville BT"/>
              </a:rPr>
              <a:t>3-30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PROPERTIES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palette displayed on choosing 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Column Grid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tool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304800"/>
            <a:ext cx="4861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800" b="1" dirty="0" smtClean="0"/>
              <a:t>Column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981200" y="48006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3-31 </a:t>
            </a:r>
            <a:r>
              <a:rPr lang="en-US" sz="1400" dirty="0" smtClean="0"/>
              <a:t>The </a:t>
            </a:r>
            <a:r>
              <a:rPr lang="en-US" sz="1400" b="1" dirty="0" smtClean="0"/>
              <a:t>PROPERTIES</a:t>
            </a:r>
            <a:r>
              <a:rPr lang="en-US" sz="1400" dirty="0" smtClean="0"/>
              <a:t> palette displayed on choosing the </a:t>
            </a:r>
            <a:r>
              <a:rPr lang="en-US" sz="1400" b="1" dirty="0" smtClean="0"/>
              <a:t>Column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860104"/>
            <a:ext cx="2895600" cy="404528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304800"/>
            <a:ext cx="4861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/>
              <a:t> </a:t>
            </a:r>
            <a:r>
              <a:rPr lang="en-US" sz="2800" b="1" dirty="0" smtClean="0"/>
              <a:t>Custom Column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74" y="1752600"/>
            <a:ext cx="3757351" cy="1701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2097" y="3085068"/>
            <a:ext cx="429610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</a:t>
            </a:r>
            <a:r>
              <a:rPr lang="en-US" sz="1400" b="1" dirty="0" smtClean="0">
                <a:solidFill>
                  <a:srgbClr val="221E1F"/>
                </a:solidFill>
                <a:latin typeface="ITC New Baskerville BT"/>
              </a:rPr>
              <a:t>3-32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Convert to Column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dialog box 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81000"/>
            <a:ext cx="3124200" cy="44556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05400" y="4467363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</a:t>
            </a:r>
            <a:r>
              <a:rPr lang="en-US" sz="1400" b="1" dirty="0" smtClean="0">
                <a:solidFill>
                  <a:srgbClr val="221E1F"/>
                </a:solidFill>
                <a:latin typeface="ITC New Baskerville BT"/>
              </a:rPr>
              <a:t>3-33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PROPERTIES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palette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9580008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-152400"/>
            <a:ext cx="4724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400" b="1" dirty="0"/>
              <a:t>CREATING PRIMITIVES 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990600" y="533400"/>
            <a:ext cx="4572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600" dirty="0" smtClean="0">
              <a:solidFill>
                <a:srgbClr val="000000"/>
              </a:solidFill>
              <a:latin typeface="ITC Franklin Gothic B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Box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Pyramid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Cylinder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Right Triangle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Isosceles  Triangle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Dome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Sphere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Arch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Gable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Barrel Vault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Drape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221E1F"/>
                </a:solidFill>
                <a:latin typeface="ITC Franklin Gothic BT"/>
              </a:rPr>
              <a:t>Doric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80088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0" y="304800"/>
            <a:ext cx="48955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Architecture Workspaces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600" y="2667000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 </a:t>
            </a:r>
            <a:r>
              <a:rPr lang="en-US" sz="1400" b="1" dirty="0" smtClean="0"/>
              <a:t>Figure 3-1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Ribbon</a:t>
            </a:r>
            <a:r>
              <a:rPr lang="en-US" sz="1400" b="1" i="1" dirty="0" smtClean="0"/>
              <a:t> </a:t>
            </a:r>
            <a:r>
              <a:rPr lang="en-US" sz="1400" dirty="0" smtClean="0"/>
              <a:t>displayed on invoking the </a:t>
            </a:r>
            <a:r>
              <a:rPr lang="en-US" sz="1400" b="1" dirty="0" smtClean="0"/>
              <a:t>Architecture </a:t>
            </a:r>
            <a:r>
              <a:rPr lang="en-US" sz="1400" dirty="0" smtClean="0"/>
              <a:t>workspace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473200"/>
            <a:ext cx="7162800" cy="1193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71600" y="685800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990600"/>
            <a:ext cx="1390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609600" y="304800"/>
            <a:ext cx="544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CREATING WALLS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791200" y="2286000"/>
            <a:ext cx="381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3-2 </a:t>
            </a:r>
            <a:r>
              <a:rPr lang="en-US" sz="1400" dirty="0" smtClean="0"/>
              <a:t>The </a:t>
            </a:r>
            <a:r>
              <a:rPr lang="en-US" sz="1400" b="1" dirty="0" smtClean="0"/>
              <a:t>Wall </a:t>
            </a:r>
            <a:r>
              <a:rPr lang="en-US" sz="1400" dirty="0" smtClean="0"/>
              <a:t>drop-down list 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914400" y="762000"/>
            <a:ext cx="487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Walls are the building blocks of a structure.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914400" y="1524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tools to create a wall are available in the </a:t>
            </a:r>
            <a:r>
              <a:rPr lang="en-US" b="1" dirty="0" smtClean="0"/>
              <a:t>Wall</a:t>
            </a:r>
            <a:r>
              <a:rPr lang="en-US" dirty="0" smtClean="0"/>
              <a:t> drop-down of the </a:t>
            </a:r>
            <a:r>
              <a:rPr lang="en-US" b="1" dirty="0" smtClean="0"/>
              <a:t>Build</a:t>
            </a:r>
            <a:r>
              <a:rPr lang="en-US" dirty="0" smtClean="0"/>
              <a:t> panel in the </a:t>
            </a:r>
            <a:r>
              <a:rPr lang="en-US" b="1" dirty="0" smtClean="0"/>
              <a:t>Home</a:t>
            </a:r>
            <a:r>
              <a:rPr lang="en-US" dirty="0" smtClean="0"/>
              <a:t> tab of the </a:t>
            </a:r>
            <a:r>
              <a:rPr lang="en-US" b="1" dirty="0" smtClean="0"/>
              <a:t>Ribbon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8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2612" y="714375"/>
            <a:ext cx="21050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2438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Figure 3-3 </a:t>
            </a:r>
            <a:r>
              <a:rPr lang="en-US" sz="1400" dirty="0" smtClean="0"/>
              <a:t>The intersecting walls of same cleanup group </a:t>
            </a:r>
            <a:endParaRPr lang="en-US" sz="14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895600"/>
            <a:ext cx="26098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572000" y="4953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Figure 3-4 </a:t>
            </a:r>
            <a:r>
              <a:rPr lang="en-US" sz="1400" dirty="0" smtClean="0"/>
              <a:t>The intersecting walls created of two different groups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09600" y="30033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Group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99060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option is used to specify the cleanup group for the wall.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2209800"/>
            <a:ext cx="373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These cleanup groups are created by using </a:t>
            </a:r>
            <a:r>
              <a:rPr lang="en-US" b="1" dirty="0" smtClean="0"/>
              <a:t>Style Manager.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95400"/>
            <a:ext cx="4038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3048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Figure 3-5 </a:t>
            </a:r>
            <a:r>
              <a:rPr lang="en-US" sz="1400" dirty="0" smtClean="0"/>
              <a:t>The wall being created with centerline at its default position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300335"/>
            <a:ext cx="495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OFfset</a:t>
            </a:r>
            <a:r>
              <a:rPr lang="en-US" sz="2400" b="1" dirty="0" smtClean="0"/>
              <a:t>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This option is used to set the distance of centerline of the wall from the wall edge.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362200"/>
            <a:ext cx="373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By default the value is set to zero.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668" y="3856683"/>
            <a:ext cx="16859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09600" y="304800"/>
            <a:ext cx="5084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CREATING DOORS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2199575" y="4836518"/>
            <a:ext cx="1905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3-6 </a:t>
            </a:r>
            <a:r>
              <a:rPr lang="en-US" sz="1400" dirty="0" smtClean="0"/>
              <a:t>The </a:t>
            </a:r>
            <a:r>
              <a:rPr lang="en-US" sz="1400" b="1" dirty="0" smtClean="0"/>
              <a:t>Door</a:t>
            </a:r>
            <a:r>
              <a:rPr lang="en-US" sz="1400" b="1" i="1" dirty="0" smtClean="0"/>
              <a:t> </a:t>
            </a:r>
            <a:r>
              <a:rPr lang="en-US" sz="1400" dirty="0" smtClean="0"/>
              <a:t>drop-down list 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4876800" y="4876800"/>
            <a:ext cx="4572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3-7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PROPERTIES</a:t>
            </a:r>
            <a:r>
              <a:rPr lang="en-US" sz="1400" b="1" i="1" dirty="0" smtClean="0"/>
              <a:t> </a:t>
            </a:r>
            <a:r>
              <a:rPr lang="en-US" sz="1400" dirty="0" smtClean="0"/>
              <a:t>palette displayed on choosing the </a:t>
            </a:r>
            <a:r>
              <a:rPr lang="en-US" sz="1400" b="1" dirty="0" smtClean="0"/>
              <a:t>Door</a:t>
            </a:r>
            <a:r>
              <a:rPr lang="en-US" sz="1400" dirty="0" smtClean="0"/>
              <a:t> tool 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914400" y="990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Doors are movable structures used to close the entrance of a room or building.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4400" y="2057400"/>
            <a:ext cx="441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tools to create a door are available in the</a:t>
            </a:r>
            <a:r>
              <a:rPr lang="en-US" b="1" dirty="0" smtClean="0"/>
              <a:t> Door </a:t>
            </a:r>
            <a:r>
              <a:rPr lang="en-US" dirty="0" smtClean="0"/>
              <a:t>drop-down of the </a:t>
            </a:r>
            <a:r>
              <a:rPr lang="en-US" b="1" dirty="0" smtClean="0"/>
              <a:t>Build </a:t>
            </a:r>
            <a:r>
              <a:rPr lang="en-US" dirty="0" smtClean="0"/>
              <a:t>panel in the </a:t>
            </a:r>
            <a:r>
              <a:rPr lang="en-US" b="1" dirty="0" smtClean="0"/>
              <a:t>Home</a:t>
            </a:r>
            <a:r>
              <a:rPr lang="en-US" dirty="0" smtClean="0"/>
              <a:t> tab of the </a:t>
            </a:r>
            <a:r>
              <a:rPr lang="en-US" b="1" dirty="0" smtClean="0"/>
              <a:t>Ribbon.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119" y="605482"/>
            <a:ext cx="3249826" cy="44323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990600"/>
            <a:ext cx="20574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400800" y="3581400"/>
            <a:ext cx="3048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3-8 </a:t>
            </a:r>
            <a:r>
              <a:rPr lang="en-US" sz="1400" dirty="0" smtClean="0"/>
              <a:t>Specifications of an arched door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54114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Width 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914400" y="990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option is used to specify the width of the door.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752600"/>
            <a:ext cx="4876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option is used to customize a standard door.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71600" y="2891135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9600" y="304800"/>
            <a:ext cx="5104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Opening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800600" y="4800600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3-9 </a:t>
            </a:r>
            <a:r>
              <a:rPr lang="en-US" sz="1400" dirty="0" smtClean="0"/>
              <a:t>The</a:t>
            </a:r>
            <a:r>
              <a:rPr lang="en-US" sz="1400" b="1" dirty="0" smtClean="0"/>
              <a:t> PROPERTIES </a:t>
            </a:r>
            <a:r>
              <a:rPr lang="en-US" sz="1400" dirty="0" smtClean="0"/>
              <a:t>palette displayed on selecting an opening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tool is used to create an opening of a specified profile in the wall.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304800"/>
            <a:ext cx="2895600" cy="47371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1852</TotalTime>
  <Words>615</Words>
  <Application>Microsoft Office PowerPoint</Application>
  <PresentationFormat>On-screen Show (4:3)</PresentationFormat>
  <Paragraphs>153</Paragraphs>
  <Slides>28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ＭＳ Ｐゴシック</vt:lpstr>
      <vt:lpstr>Arial</vt:lpstr>
      <vt:lpstr>Calibri</vt:lpstr>
      <vt:lpstr>ITC Franklin Gothic BT</vt:lpstr>
      <vt:lpstr>ITC New Baskerville BT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448</cp:revision>
  <dcterms:created xsi:type="dcterms:W3CDTF">2009-06-06T02:49:09Z</dcterms:created>
  <dcterms:modified xsi:type="dcterms:W3CDTF">2015-08-19T10:13:24Z</dcterms:modified>
</cp:coreProperties>
</file>