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19"/>
  </p:notesMasterIdLst>
  <p:sldIdLst>
    <p:sldId id="256" r:id="rId3"/>
    <p:sldId id="257" r:id="rId4"/>
    <p:sldId id="305" r:id="rId5"/>
    <p:sldId id="309" r:id="rId6"/>
    <p:sldId id="310" r:id="rId7"/>
    <p:sldId id="311" r:id="rId8"/>
    <p:sldId id="312" r:id="rId9"/>
    <p:sldId id="313" r:id="rId10"/>
    <p:sldId id="262" r:id="rId11"/>
    <p:sldId id="318" r:id="rId12"/>
    <p:sldId id="263" r:id="rId13"/>
    <p:sldId id="306" r:id="rId14"/>
    <p:sldId id="317" r:id="rId15"/>
    <p:sldId id="314" r:id="rId16"/>
    <p:sldId id="315" r:id="rId17"/>
    <p:sldId id="31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034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87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55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86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97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4.  Creating the HVAC System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4"/>
            <a:ext cx="78485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Use </a:t>
            </a:r>
            <a:r>
              <a:rPr lang="en-US" sz="2000" b="1" dirty="0" smtClean="0"/>
              <a:t>HVAC</a:t>
            </a:r>
            <a:r>
              <a:rPr lang="en-US" sz="2000" dirty="0" smtClean="0"/>
              <a:t> tools </a:t>
            </a:r>
          </a:p>
          <a:p>
            <a:r>
              <a:rPr lang="en-US" sz="2000" dirty="0" smtClean="0"/>
              <a:t>• Change basic settings of an </a:t>
            </a:r>
            <a:r>
              <a:rPr lang="en-US" sz="2000" b="1" dirty="0" smtClean="0"/>
              <a:t>HVAC</a:t>
            </a:r>
            <a:r>
              <a:rPr lang="en-US" sz="2000" dirty="0" smtClean="0"/>
              <a:t> system </a:t>
            </a:r>
          </a:p>
          <a:p>
            <a:r>
              <a:rPr lang="en-US" sz="2000" dirty="0" smtClean="0"/>
              <a:t>• Configure duct work options </a:t>
            </a:r>
          </a:p>
          <a:p>
            <a:r>
              <a:rPr lang="en-US" sz="2000" dirty="0" smtClean="0"/>
              <a:t>• Route the duct line </a:t>
            </a:r>
          </a:p>
          <a:p>
            <a:r>
              <a:rPr lang="en-US" sz="2000" dirty="0" smtClean="0"/>
              <a:t>• Create ducts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84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4-11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3878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Equipment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914400"/>
            <a:ext cx="5791201" cy="402618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0" y="4572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4-12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</a:t>
            </a:r>
            <a:r>
              <a:rPr lang="en-US" sz="1400" dirty="0" smtClean="0"/>
              <a:t> dialog box with mechanical equipment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182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076600"/>
            <a:ext cx="5334000" cy="36598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81200" y="3212068"/>
            <a:ext cx="213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42474"/>
            <a:ext cx="2667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884937"/>
            <a:ext cx="26670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47800" y="4908531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4-13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Duct</a:t>
            </a:r>
            <a:r>
              <a:rPr lang="en-US" sz="1400" dirty="0" smtClean="0"/>
              <a:t>  tool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5791200" y="355733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4-14</a:t>
            </a:r>
            <a:r>
              <a:rPr lang="en-US" sz="1400" dirty="0" smtClean="0"/>
              <a:t> The</a:t>
            </a:r>
            <a:r>
              <a:rPr lang="en-US" sz="1400" b="1" dirty="0" smtClean="0"/>
              <a:t> Description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04800"/>
            <a:ext cx="137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Duct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30956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219200" y="4648200"/>
            <a:ext cx="3200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4-15 </a:t>
            </a:r>
            <a:r>
              <a:rPr lang="en-US" sz="1400" dirty="0" smtClean="0"/>
              <a:t>The </a:t>
            </a:r>
            <a:r>
              <a:rPr lang="en-US" sz="1400" b="1" dirty="0" smtClean="0"/>
              <a:t>Connection Details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48006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4-16 </a:t>
            </a:r>
            <a:r>
              <a:rPr lang="en-US" sz="1400" dirty="0" smtClean="0"/>
              <a:t>The </a:t>
            </a:r>
            <a:r>
              <a:rPr lang="en-US" sz="1400" b="1" dirty="0" smtClean="0"/>
              <a:t>Fitting Settings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76660"/>
            <a:ext cx="4419601" cy="35096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6900" y="881063"/>
            <a:ext cx="541020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1336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4-17 </a:t>
            </a:r>
            <a:r>
              <a:rPr lang="en-US" sz="1400" dirty="0" smtClean="0"/>
              <a:t>The </a:t>
            </a:r>
            <a:r>
              <a:rPr lang="en-US" sz="1400" b="1" dirty="0" smtClean="0"/>
              <a:t>Duct Layout Preferences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213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723900"/>
            <a:ext cx="3124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1495" y="1371600"/>
            <a:ext cx="32004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66800" y="4953000"/>
            <a:ext cx="3886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4-18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after choosing the </a:t>
            </a:r>
            <a:r>
              <a:rPr lang="en-US" sz="1400" b="1" dirty="0" smtClean="0"/>
              <a:t>Duct Fitting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5105400" y="5029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4-19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Part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1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DUCT FITTING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914400"/>
            <a:ext cx="56007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133600" y="2971800"/>
            <a:ext cx="487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4-20 </a:t>
            </a:r>
            <a:r>
              <a:rPr lang="en-US" sz="1400" dirty="0" smtClean="0"/>
              <a:t>The</a:t>
            </a:r>
            <a:r>
              <a:rPr lang="en-US" sz="1400" b="1" dirty="0" smtClean="0"/>
              <a:t> Create Duct Custom Fitting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Duct Custom Fitting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28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609600"/>
            <a:ext cx="4800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8229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An HVAC system is used to maintain desired environmental conditions in a specific area.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It consists of the heating</a:t>
            </a:r>
            <a:r>
              <a:rPr lang="en-US" dirty="0" smtClean="0"/>
              <a:t>, ventilation, and </a:t>
            </a:r>
            <a:r>
              <a:rPr lang="en-US" dirty="0" smtClean="0"/>
              <a:t>air conditioning systems.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create an HVAC system</a:t>
            </a:r>
            <a:r>
              <a:rPr lang="en-US" dirty="0" smtClean="0"/>
              <a:t>, you </a:t>
            </a:r>
            <a:r>
              <a:rPr lang="en-US" dirty="0" smtClean="0"/>
              <a:t>need to know the heating load of the desired area by using thermodynamics</a:t>
            </a:r>
            <a:r>
              <a:rPr lang="en-US" dirty="0" smtClean="0"/>
              <a:t>, fluid </a:t>
            </a:r>
            <a:r>
              <a:rPr lang="en-US" dirty="0" smtClean="0"/>
              <a:t>mechanics</a:t>
            </a:r>
            <a:r>
              <a:rPr lang="en-US" dirty="0" smtClean="0"/>
              <a:t>, and </a:t>
            </a:r>
            <a:r>
              <a:rPr lang="en-US" dirty="0" smtClean="0"/>
              <a:t>heat transfer principles.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start working in the </a:t>
            </a:r>
            <a:r>
              <a:rPr lang="en-US" b="1" dirty="0" smtClean="0"/>
              <a:t>HVAC workspace, choose the HVAC option from the Workspace Switching </a:t>
            </a:r>
            <a:r>
              <a:rPr lang="en-US" b="1" dirty="0" err="1" smtClean="0"/>
              <a:t>flyout</a:t>
            </a:r>
            <a:r>
              <a:rPr lang="en-US" b="1" dirty="0" smtClean="0"/>
              <a:t> in the Application Status Bar. </a:t>
            </a: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equipment available in the </a:t>
            </a:r>
            <a:r>
              <a:rPr lang="en-US" b="1" dirty="0" smtClean="0"/>
              <a:t>HVAC workspace of AutoCAD MEP are discussed next.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90600"/>
            <a:ext cx="1076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43000" y="3352800"/>
            <a:ext cx="2209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 </a:t>
            </a:r>
            <a:r>
              <a:rPr lang="en-US" sz="1400" dirty="0" smtClean="0"/>
              <a:t>The </a:t>
            </a:r>
            <a:r>
              <a:rPr lang="en-US" sz="1400" b="1" dirty="0" smtClean="0"/>
              <a:t>Equipment</a:t>
            </a:r>
            <a:r>
              <a:rPr lang="en-US" sz="1400" dirty="0" smtClean="0"/>
              <a:t> drop-down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4191000" y="486577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4-2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609600" y="304800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EQUIPMENT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766465"/>
            <a:ext cx="5761622" cy="42545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1143000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143000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524000" y="351686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4-3 </a:t>
            </a:r>
            <a:r>
              <a:rPr lang="en-US" sz="1400" dirty="0" smtClean="0"/>
              <a:t>An AHU Coil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187616" y="3732311"/>
            <a:ext cx="4267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 Figure 4-4 </a:t>
            </a:r>
            <a:r>
              <a:rPr lang="en-US" sz="1400" dirty="0" smtClean="0"/>
              <a:t>An AHU Economizer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381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4" y="1219201"/>
            <a:ext cx="4114801" cy="3276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025" y="1219201"/>
            <a:ext cx="4067175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1524000" y="4355811"/>
            <a:ext cx="2819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4-5 </a:t>
            </a:r>
            <a:r>
              <a:rPr lang="en-US" sz="1400" dirty="0" smtClean="0"/>
              <a:t>An AHU Fan Modules Side Discharge 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5486400" y="4355811"/>
            <a:ext cx="434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de-DE" sz="1400" b="1" dirty="0" smtClean="0"/>
              <a:t>Figure 4-6 </a:t>
            </a:r>
            <a:r>
              <a:rPr lang="de-DE" sz="1400" dirty="0" smtClean="0"/>
              <a:t>An AHU Bag Filter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373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62200" y="47244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4-7 </a:t>
            </a:r>
            <a:r>
              <a:rPr lang="en-US" sz="1400" dirty="0" smtClean="0"/>
              <a:t>The</a:t>
            </a:r>
            <a:r>
              <a:rPr lang="en-US" sz="1400" b="1" dirty="0" smtClean="0"/>
              <a:t> Add Multi-view Parts </a:t>
            </a:r>
            <a:r>
              <a:rPr lang="en-US" sz="1400" dirty="0" smtClean="0"/>
              <a:t>dialog box with options for Air Terminals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Air Terminal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437" y="838200"/>
            <a:ext cx="6755363" cy="41202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00200" y="609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58190" y="40386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4-8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options for fans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Fan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017442"/>
            <a:ext cx="4724401" cy="31432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9200" y="762000"/>
            <a:ext cx="182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4600" y="47244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4-9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options for dampers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Damper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74" y="762000"/>
            <a:ext cx="6500326" cy="41973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8400" y="46482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4-10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options for </a:t>
            </a:r>
            <a:r>
              <a:rPr lang="en-US" sz="1400" b="1" dirty="0" smtClean="0"/>
              <a:t>VAV</a:t>
            </a:r>
            <a:r>
              <a:rPr lang="en-US" sz="1400" dirty="0" smtClean="0"/>
              <a:t> unit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297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VAV Unit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838200"/>
            <a:ext cx="5715001" cy="3962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1495</TotalTime>
  <Words>346</Words>
  <Application>Microsoft Office PowerPoint</Application>
  <PresentationFormat>On-screen Show (4:3)</PresentationFormat>
  <Paragraphs>81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Arial</vt:lpstr>
      <vt:lpstr>Calibri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433</cp:revision>
  <dcterms:created xsi:type="dcterms:W3CDTF">2009-06-06T02:49:09Z</dcterms:created>
  <dcterms:modified xsi:type="dcterms:W3CDTF">2015-08-19T10:50:22Z</dcterms:modified>
</cp:coreProperties>
</file>