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18" r:id="rId2"/>
  </p:sldMasterIdLst>
  <p:notesMasterIdLst>
    <p:notesMasterId r:id="rId24"/>
  </p:notesMasterIdLst>
  <p:sldIdLst>
    <p:sldId id="256" r:id="rId3"/>
    <p:sldId id="257" r:id="rId4"/>
    <p:sldId id="305" r:id="rId5"/>
    <p:sldId id="326" r:id="rId6"/>
    <p:sldId id="309" r:id="rId7"/>
    <p:sldId id="310" r:id="rId8"/>
    <p:sldId id="311" r:id="rId9"/>
    <p:sldId id="312" r:id="rId10"/>
    <p:sldId id="313" r:id="rId11"/>
    <p:sldId id="262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682" y="62"/>
      </p:cViewPr>
      <p:guideLst>
        <p:guide orient="horz" pos="480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703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167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55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91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4051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050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830762"/>
          </a:xfrm>
          <a:prstGeom prst="rect">
            <a:avLst/>
          </a:prstGeom>
        </p:spPr>
        <p:txBody>
          <a:bodyPr vert="eaVert"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83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-5400000">
            <a:off x="-2674846" y="2657444"/>
            <a:ext cx="571500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0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7.  Creating Electrical System Layout</a:t>
            </a:r>
            <a:endParaRPr lang="en-US" sz="20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16089"/>
            <a:ext cx="3124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Learning Objectives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914400" y="883384"/>
            <a:ext cx="784859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• Use equipment required in Electrical System </a:t>
            </a:r>
          </a:p>
          <a:p>
            <a:r>
              <a:rPr lang="en-US" sz="2000" dirty="0" smtClean="0"/>
              <a:t>• Change basic settings of an Electrical System </a:t>
            </a:r>
          </a:p>
          <a:p>
            <a:r>
              <a:rPr lang="en-US" sz="2000" dirty="0" smtClean="0"/>
              <a:t>• Configure electrical options </a:t>
            </a:r>
          </a:p>
          <a:p>
            <a:r>
              <a:rPr lang="en-US" sz="2000" dirty="0" smtClean="0"/>
              <a:t>• Create wires </a:t>
            </a:r>
          </a:p>
          <a:p>
            <a:r>
              <a:rPr lang="en-US" sz="2000" dirty="0" smtClean="0"/>
              <a:t>• Create a cable tray </a:t>
            </a:r>
          </a:p>
          <a:p>
            <a:r>
              <a:rPr lang="en-US" sz="2000" dirty="0" smtClean="0"/>
              <a:t>• Create an electrical panel </a:t>
            </a:r>
          </a:p>
          <a:p>
            <a:r>
              <a:rPr lang="en-US" sz="2000" dirty="0" smtClean="0"/>
              <a:t>• Create a cable tray fitting </a:t>
            </a:r>
          </a:p>
          <a:p>
            <a:r>
              <a:rPr lang="en-US" sz="2000" dirty="0" smtClean="0"/>
              <a:t>• Add conduit fittings </a:t>
            </a:r>
          </a:p>
          <a:p>
            <a:r>
              <a:rPr lang="en-US" sz="2000" dirty="0" smtClean="0"/>
              <a:t>• Calculate total load of devices </a:t>
            </a:r>
          </a:p>
          <a:p>
            <a:r>
              <a:rPr lang="en-US" sz="2000" dirty="0" smtClean="0"/>
              <a:t>• Calculate loads and wire size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" y="304800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</a:t>
            </a:r>
            <a:r>
              <a:rPr lang="en-US" sz="2400" b="1" dirty="0" smtClean="0"/>
              <a:t>DEVICE 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4267200" y="48006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7-10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Device</a:t>
            </a:r>
            <a:r>
              <a:rPr lang="en-US" sz="1400" dirty="0" smtClean="0"/>
              <a:t> tool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914400" y="1066800"/>
            <a:ext cx="3429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This tool is used to insert an electrical device in the drawing area.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This tool is available in the </a:t>
            </a:r>
            <a:r>
              <a:rPr lang="en-US" sz="1600" b="1" dirty="0" smtClean="0"/>
              <a:t>Build    </a:t>
            </a:r>
            <a:r>
              <a:rPr lang="en-US" sz="1600" dirty="0" smtClean="0"/>
              <a:t>panel of the </a:t>
            </a:r>
            <a:r>
              <a:rPr lang="en-US" sz="1600" b="1" dirty="0" smtClean="0"/>
              <a:t>Home </a:t>
            </a:r>
            <a:r>
              <a:rPr lang="en-US" sz="1600" dirty="0" smtClean="0"/>
              <a:t>tab in the </a:t>
            </a:r>
            <a:r>
              <a:rPr lang="en-US" sz="1600" b="1" dirty="0" smtClean="0"/>
              <a:t>Ribbon. 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0"/>
            <a:ext cx="2971800" cy="492923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72000" y="4648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7-11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Style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0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Style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914400" y="762000"/>
            <a:ext cx="3352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This option is used to select the type of device to be inserted in the drawing area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457200"/>
            <a:ext cx="3859463" cy="444176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990600"/>
            <a:ext cx="3962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362200" y="4953000"/>
            <a:ext cx="64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dirty="0" smtClean="0"/>
              <a:t>       </a:t>
            </a:r>
            <a:r>
              <a:rPr lang="en-US" sz="1400" b="1" dirty="0" smtClean="0"/>
              <a:t>Figure 7-12 </a:t>
            </a:r>
            <a:r>
              <a:rPr lang="en-US" sz="1400" dirty="0" smtClean="0"/>
              <a:t>The </a:t>
            </a:r>
            <a:r>
              <a:rPr lang="en-US" sz="1400" b="1" dirty="0" smtClean="0"/>
              <a:t>Electrical Properties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533400" y="0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Electrical Property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295400"/>
            <a:ext cx="49434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191000" y="3352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dirty="0" smtClean="0"/>
              <a:t>    </a:t>
            </a:r>
            <a:r>
              <a:rPr lang="en-US" sz="1400" b="1" dirty="0" smtClean="0"/>
              <a:t>Figure 7-13 </a:t>
            </a:r>
            <a:r>
              <a:rPr lang="en-US" sz="1400" dirty="0" smtClean="0"/>
              <a:t>The </a:t>
            </a:r>
            <a:r>
              <a:rPr lang="en-US" sz="1400" b="1" dirty="0" smtClean="0"/>
              <a:t>Add Cable Trays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533400" y="23336"/>
            <a:ext cx="4648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CABLE TRAY 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914400" y="1143000"/>
            <a:ext cx="2895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tool is used to add a cable tray for supporting the cables. 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914400" y="2286000"/>
            <a:ext cx="28956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add a cable tray, choose the </a:t>
            </a:r>
            <a:r>
              <a:rPr lang="en-US" sz="1600" b="1" dirty="0" smtClean="0"/>
              <a:t>Cable Tray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Build</a:t>
            </a:r>
            <a:r>
              <a:rPr lang="en-US" sz="1600" dirty="0" smtClean="0"/>
              <a:t> panel in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of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; you will be prompted to specify start point of the cable tray. 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67200" y="4648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7-14 </a:t>
            </a:r>
            <a:r>
              <a:rPr lang="en-US" sz="1400" dirty="0" smtClean="0"/>
              <a:t>The </a:t>
            </a:r>
            <a:r>
              <a:rPr lang="en-US" sz="1400" b="1" dirty="0" smtClean="0"/>
              <a:t>Add Cable Tray Fittings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300335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CABLE TRAY FITTING 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914400" y="990600"/>
            <a:ext cx="2819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This tool is used to add a user defined cable tray fitting.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create a cable tray fitting, choose the </a:t>
            </a:r>
            <a:r>
              <a:rPr lang="en-US" sz="1600" b="1" dirty="0" smtClean="0"/>
              <a:t>Cable Tray Fitting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Build </a:t>
            </a:r>
            <a:r>
              <a:rPr lang="en-US" sz="1600" dirty="0" smtClean="0"/>
              <a:t>panel in the </a:t>
            </a:r>
            <a:r>
              <a:rPr lang="en-US" sz="1600" b="1" dirty="0" smtClean="0"/>
              <a:t>Home </a:t>
            </a:r>
            <a:r>
              <a:rPr lang="en-US" sz="1600" dirty="0" smtClean="0"/>
              <a:t>tab of the</a:t>
            </a:r>
            <a:r>
              <a:rPr lang="en-US" sz="1600" b="1" dirty="0" smtClean="0"/>
              <a:t> Ribbon; </a:t>
            </a:r>
            <a:r>
              <a:rPr lang="en-US" sz="1600" dirty="0" smtClean="0"/>
              <a:t>the</a:t>
            </a:r>
            <a:r>
              <a:rPr lang="en-US" sz="1600" b="1" dirty="0" smtClean="0"/>
              <a:t> Add Cable Tray Fitting </a:t>
            </a:r>
            <a:r>
              <a:rPr lang="en-US" sz="1600" dirty="0" smtClean="0"/>
              <a:t>dialog box will be displayed.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914" y="1108996"/>
            <a:ext cx="5001526" cy="38163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19600" y="49530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7-15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Wire</a:t>
            </a:r>
            <a:r>
              <a:rPr lang="en-US" sz="1400" dirty="0" smtClean="0"/>
              <a:t> tool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0335"/>
            <a:ext cx="3301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WIRE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1066800"/>
            <a:ext cx="3505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tool is used to add a wire in the drawing area.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1905000"/>
            <a:ext cx="3886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choose the </a:t>
            </a:r>
            <a:r>
              <a:rPr lang="en-US" sz="1600" b="1" dirty="0" smtClean="0"/>
              <a:t>Wire</a:t>
            </a:r>
            <a:r>
              <a:rPr lang="en-US" sz="1600" dirty="0" smtClean="0"/>
              <a:t> tool from the  </a:t>
            </a:r>
            <a:r>
              <a:rPr lang="en-US" sz="1600" b="1" dirty="0" smtClean="0"/>
              <a:t>Build</a:t>
            </a:r>
            <a:r>
              <a:rPr lang="en-US" sz="1600" dirty="0" smtClean="0"/>
              <a:t> panel in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of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; you will be prompted to specify the start point of the wire and the corresponding </a:t>
            </a:r>
            <a:r>
              <a:rPr lang="en-US" sz="1600" b="1" dirty="0" smtClean="0"/>
              <a:t>PROPERTIES</a:t>
            </a:r>
            <a:r>
              <a:rPr lang="en-US" sz="1600" dirty="0" smtClean="0"/>
              <a:t> palette will be displayed.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137" y="300335"/>
            <a:ext cx="3122925" cy="48050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0" y="49530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b="1" dirty="0" smtClean="0"/>
          </a:p>
          <a:p>
            <a:r>
              <a:rPr lang="en-US" sz="1400" b="1" dirty="0" smtClean="0"/>
              <a:t>Figure 7-16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Conduit </a:t>
            </a:r>
            <a:r>
              <a:rPr lang="en-US" sz="1400" dirty="0" smtClean="0"/>
              <a:t>tool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38780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CONDUIT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1066800"/>
            <a:ext cx="35814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b="1" dirty="0" smtClean="0"/>
              <a:t>Conduit</a:t>
            </a:r>
            <a:r>
              <a:rPr lang="en-US" sz="1600" dirty="0" smtClean="0"/>
              <a:t> tool is used to add conduits to the drawing area. </a:t>
            </a:r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choose this tool from the </a:t>
            </a:r>
            <a:r>
              <a:rPr lang="en-US" sz="1600" b="1" dirty="0" smtClean="0"/>
              <a:t>Conduit </a:t>
            </a:r>
            <a:r>
              <a:rPr lang="en-US" sz="1600" dirty="0" smtClean="0"/>
              <a:t>drop-down of the </a:t>
            </a:r>
            <a:r>
              <a:rPr lang="en-US" sz="1600" b="1" dirty="0" smtClean="0"/>
              <a:t>Build</a:t>
            </a:r>
            <a:r>
              <a:rPr lang="en-US" sz="1600" dirty="0" smtClean="0"/>
              <a:t> panel in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of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; the </a:t>
            </a:r>
            <a:r>
              <a:rPr lang="en-US" sz="1600" b="1" dirty="0" smtClean="0"/>
              <a:t>PROPERTIES</a:t>
            </a:r>
            <a:r>
              <a:rPr lang="en-US" sz="1600" dirty="0" smtClean="0"/>
              <a:t> palette will be displayed.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381000"/>
            <a:ext cx="3276600" cy="47307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066800"/>
            <a:ext cx="50006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114800" y="50292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7-17 </a:t>
            </a:r>
            <a:r>
              <a:rPr lang="en-US" sz="1400" dirty="0" smtClean="0"/>
              <a:t>The </a:t>
            </a:r>
            <a:r>
              <a:rPr lang="en-US" sz="1400" b="1" dirty="0" smtClean="0"/>
              <a:t>Conduit Layout Preferences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914400" y="1066800"/>
            <a:ext cx="28956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The options in this dialog box are used to define the layout preferences for creating a conduit.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Using the options in this dialog box, you can set the preferences for Slope, Elevation, Label style, Flow arrow style, and other parameters. 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609600" y="0"/>
            <a:ext cx="4953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Preferences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1066800"/>
            <a:ext cx="381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The </a:t>
            </a:r>
            <a:r>
              <a:rPr lang="en-US" sz="1600" b="1" dirty="0" smtClean="0"/>
              <a:t>Parallel Conduits </a:t>
            </a:r>
            <a:r>
              <a:rPr lang="en-US" sz="1600" dirty="0" smtClean="0"/>
              <a:t>tool is used to add parallel conduits to the drawing area. To do so, choose this tool from the </a:t>
            </a:r>
            <a:r>
              <a:rPr lang="en-US" sz="1600" b="1" dirty="0" smtClean="0"/>
              <a:t>Conduit</a:t>
            </a:r>
            <a:r>
              <a:rPr lang="en-US" sz="1600" dirty="0" smtClean="0"/>
              <a:t> drop-down in the </a:t>
            </a:r>
            <a:r>
              <a:rPr lang="en-US" sz="1600" b="1" dirty="0" smtClean="0"/>
              <a:t>Build</a:t>
            </a:r>
            <a:r>
              <a:rPr lang="en-US" sz="1600" dirty="0" smtClean="0"/>
              <a:t> panel of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in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; you will be prompted to select baseline objects. </a:t>
            </a:r>
            <a:endParaRPr lang="en-US" sz="1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143000"/>
            <a:ext cx="4495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800600" y="51054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7-18 </a:t>
            </a:r>
            <a:r>
              <a:rPr lang="en-US" sz="1400" dirty="0" smtClean="0"/>
              <a:t>The parallel conduits created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300335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PARALLEL CONDUITS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990600"/>
            <a:ext cx="34099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029200" y="4953000"/>
            <a:ext cx="4114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7-19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after choosing the </a:t>
            </a:r>
            <a:r>
              <a:rPr lang="en-US" sz="1400" b="1" dirty="0" smtClean="0"/>
              <a:t>Conduit Fitting </a:t>
            </a:r>
            <a:r>
              <a:rPr lang="en-US" sz="1400" dirty="0" smtClean="0"/>
              <a:t>tool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1066800"/>
            <a:ext cx="39624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Conduit Fitting tool is used to add fittings to the conduit</a:t>
            </a:r>
            <a:r>
              <a:rPr lang="en-US" sz="1600" b="1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add a conduit fitting, choose this tool from the </a:t>
            </a:r>
            <a:r>
              <a:rPr lang="en-US" sz="1600" b="1" dirty="0" smtClean="0"/>
              <a:t>Build</a:t>
            </a:r>
            <a:r>
              <a:rPr lang="en-US" sz="1600" dirty="0" smtClean="0"/>
              <a:t> panel in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of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; you will be prompted to specify an insertion point. 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609600" y="0"/>
            <a:ext cx="4953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CONDUIT FITTING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238780"/>
            <a:ext cx="2742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1" y="609600"/>
            <a:ext cx="4800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 </a:t>
            </a:r>
            <a:endParaRPr lang="en-US" sz="28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447800" y="1371600"/>
            <a:ext cx="381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 </a:t>
            </a:r>
            <a:endParaRPr lang="en-US" sz="2800" b="1" dirty="0" smtClean="0"/>
          </a:p>
        </p:txBody>
      </p:sp>
      <p:sp>
        <p:nvSpPr>
          <p:cNvPr id="7" name="Rectangle 6"/>
          <p:cNvSpPr/>
          <p:nvPr/>
        </p:nvSpPr>
        <p:spPr>
          <a:xfrm>
            <a:off x="914400" y="76200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An electrical system is used to transmit power from one location to the other.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137160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It is composed of equipment, panels, cable trays, wires, conduits and so on.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2057400"/>
            <a:ext cx="792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For creating an electrical system, choose the </a:t>
            </a:r>
            <a:r>
              <a:rPr lang="en-US" b="1" dirty="0" smtClean="0"/>
              <a:t>Electrical </a:t>
            </a:r>
            <a:r>
              <a:rPr lang="en-US" dirty="0" smtClean="0"/>
              <a:t>option from the </a:t>
            </a:r>
            <a:r>
              <a:rPr lang="en-US" b="1" dirty="0" smtClean="0"/>
              <a:t>Workspace Switching </a:t>
            </a:r>
            <a:r>
              <a:rPr lang="en-US" dirty="0" err="1" smtClean="0"/>
              <a:t>flyout</a:t>
            </a:r>
            <a:r>
              <a:rPr lang="en-US" dirty="0" smtClean="0"/>
              <a:t>, the </a:t>
            </a:r>
            <a:r>
              <a:rPr lang="en-US" b="1" dirty="0" smtClean="0"/>
              <a:t>Electrical</a:t>
            </a:r>
            <a:r>
              <a:rPr lang="en-US" dirty="0" smtClean="0"/>
              <a:t> workspace will be activated</a:t>
            </a:r>
            <a:r>
              <a:rPr lang="en-US" b="1" dirty="0" smtClean="0"/>
              <a:t>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524000"/>
            <a:ext cx="487680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09600" y="238780"/>
            <a:ext cx="48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CIRCUIT MANAGER 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4572000" y="4114800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7-20 </a:t>
            </a:r>
            <a:r>
              <a:rPr lang="en-US" sz="1400" dirty="0" smtClean="0"/>
              <a:t>The</a:t>
            </a:r>
            <a:r>
              <a:rPr lang="en-US" sz="1400" b="1" dirty="0" smtClean="0"/>
              <a:t> CIRCUIT MANAGER </a:t>
            </a:r>
            <a:r>
              <a:rPr lang="en-US" sz="1400" dirty="0" smtClean="0"/>
              <a:t>palette</a:t>
            </a:r>
            <a:r>
              <a:rPr lang="en-US" sz="1400" b="1" dirty="0" smtClean="0"/>
              <a:t> </a:t>
            </a:r>
            <a:endParaRPr lang="en-US" sz="1400" b="1" dirty="0"/>
          </a:p>
        </p:txBody>
      </p:sp>
      <p:sp>
        <p:nvSpPr>
          <p:cNvPr id="5" name="Rectangle 4"/>
          <p:cNvSpPr/>
          <p:nvPr/>
        </p:nvSpPr>
        <p:spPr>
          <a:xfrm>
            <a:off x="914400" y="1447800"/>
            <a:ext cx="32004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1400" dirty="0" smtClean="0"/>
              <a:t>To create and manage circuits in </a:t>
            </a:r>
            <a:r>
              <a:rPr lang="en-US" sz="1400" b="1" dirty="0" smtClean="0"/>
              <a:t>AutoCAD MEP</a:t>
            </a:r>
            <a:r>
              <a:rPr lang="en-US" sz="1400" dirty="0" smtClean="0"/>
              <a:t>, the Circuit Manager is used.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2514600"/>
            <a:ext cx="32766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To invoke the </a:t>
            </a:r>
            <a:r>
              <a:rPr lang="en-US" sz="1400" b="1" dirty="0" smtClean="0"/>
              <a:t>CIRCUIT  MANAGER</a:t>
            </a:r>
            <a:r>
              <a:rPr lang="en-US" sz="1400" dirty="0" smtClean="0"/>
              <a:t>, choose the </a:t>
            </a:r>
            <a:r>
              <a:rPr lang="en-US" sz="1400" b="1" dirty="0" smtClean="0"/>
              <a:t>CIRCUIT MANAGER</a:t>
            </a:r>
            <a:r>
              <a:rPr lang="en-US" sz="1400" dirty="0" smtClean="0"/>
              <a:t> tool from the </a:t>
            </a:r>
            <a:r>
              <a:rPr lang="en-US" sz="1400" b="1" dirty="0" smtClean="0"/>
              <a:t>Electrical</a:t>
            </a:r>
            <a:r>
              <a:rPr lang="en-US" sz="1400" dirty="0" smtClean="0"/>
              <a:t> panel in the </a:t>
            </a:r>
            <a:r>
              <a:rPr lang="en-US" sz="1400" b="1" dirty="0" smtClean="0"/>
              <a:t>Analyze</a:t>
            </a:r>
            <a:r>
              <a:rPr lang="en-US" sz="1400" dirty="0" smtClean="0"/>
              <a:t> tab of the </a:t>
            </a:r>
            <a:r>
              <a:rPr lang="en-US" sz="1400" b="1" dirty="0" smtClean="0"/>
              <a:t>Ribbon</a:t>
            </a:r>
            <a:r>
              <a:rPr lang="en-US" sz="1400" dirty="0" smtClean="0"/>
              <a:t>; the </a:t>
            </a:r>
            <a:r>
              <a:rPr lang="en-US" sz="1400" b="1" dirty="0" smtClean="0"/>
              <a:t>CIRCUIT MANAGER </a:t>
            </a:r>
            <a:r>
              <a:rPr lang="en-US" sz="1400" dirty="0" smtClean="0"/>
              <a:t>palette will be displayed</a:t>
            </a:r>
            <a:r>
              <a:rPr lang="en-US" sz="1400" b="1" dirty="0" smtClean="0"/>
              <a:t>.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990600"/>
            <a:ext cx="4953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191000" y="50292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b="1" dirty="0" smtClean="0"/>
          </a:p>
          <a:p>
            <a:r>
              <a:rPr lang="en-US" sz="1400" b="1" dirty="0" smtClean="0"/>
              <a:t>Figure 7-21 </a:t>
            </a:r>
            <a:r>
              <a:rPr lang="en-US" sz="1400" dirty="0" smtClean="0"/>
              <a:t>The </a:t>
            </a:r>
            <a:r>
              <a:rPr lang="en-US" sz="1400" b="1" dirty="0" smtClean="0"/>
              <a:t>Create Multiple Circuits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609600" y="238780"/>
            <a:ext cx="464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Create Multiple Circuits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914400" y="990600"/>
            <a:ext cx="2819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tool is used to create multiple circuits at a time.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Choose the </a:t>
            </a:r>
            <a:r>
              <a:rPr lang="en-US" sz="1600" b="1" dirty="0" smtClean="0"/>
              <a:t>Create Multiple Circuits </a:t>
            </a:r>
            <a:r>
              <a:rPr lang="en-US" sz="1600" dirty="0" smtClean="0"/>
              <a:t>tool available at the bottom of the </a:t>
            </a:r>
            <a:r>
              <a:rPr lang="en-US" sz="1600" b="1" dirty="0" smtClean="0"/>
              <a:t>CIRCUIT MANAGER </a:t>
            </a:r>
            <a:r>
              <a:rPr lang="en-US" sz="1600" dirty="0" smtClean="0"/>
              <a:t>palette</a:t>
            </a:r>
            <a:r>
              <a:rPr lang="en-US" sz="1600" b="1" dirty="0" smtClean="0"/>
              <a:t>; </a:t>
            </a:r>
            <a:r>
              <a:rPr lang="en-US" sz="1600" dirty="0" smtClean="0"/>
              <a:t>the</a:t>
            </a:r>
            <a:r>
              <a:rPr lang="en-US" sz="1600" b="1" dirty="0" smtClean="0"/>
              <a:t> Create Multiple Circuits </a:t>
            </a:r>
            <a:r>
              <a:rPr lang="en-US" sz="1600" dirty="0" smtClean="0"/>
              <a:t>dialog box will be displayed.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943600" y="685800"/>
            <a:ext cx="38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 </a:t>
            </a:r>
            <a:r>
              <a:rPr lang="en-US" sz="2800" b="1" dirty="0" smtClean="0"/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524000"/>
            <a:ext cx="15430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09600" y="238780"/>
            <a:ext cx="464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ADDING EQUIPMENT 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1143000" y="3581400"/>
            <a:ext cx="2209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7-1 </a:t>
            </a:r>
            <a:r>
              <a:rPr lang="en-US" sz="1400" dirty="0" smtClean="0"/>
              <a:t>The </a:t>
            </a:r>
            <a:r>
              <a:rPr lang="en-US" sz="1400" b="1" dirty="0" smtClean="0"/>
              <a:t>Equipment </a:t>
            </a:r>
            <a:r>
              <a:rPr lang="en-US" sz="1400" dirty="0" smtClean="0"/>
              <a:t>drop-down 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3581400" y="4648200"/>
            <a:ext cx="5029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7-2 </a:t>
            </a:r>
            <a:r>
              <a:rPr lang="en-US" sz="1400" dirty="0" smtClean="0"/>
              <a:t>The 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with the </a:t>
            </a:r>
            <a:r>
              <a:rPr lang="en-US" sz="1400" b="1" dirty="0" smtClean="0"/>
              <a:t>200-600 kW Emergency Power Generator - Diesel </a:t>
            </a:r>
            <a:r>
              <a:rPr lang="en-US" sz="1400" dirty="0" smtClean="0"/>
              <a:t>part selected 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914400" y="762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 Generator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958" y="882679"/>
            <a:ext cx="4278863" cy="38925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066800"/>
            <a:ext cx="50292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514600" y="43434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7-3 </a:t>
            </a:r>
            <a:r>
              <a:rPr lang="en-US" sz="1400" dirty="0" smtClean="0"/>
              <a:t>The 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with the </a:t>
            </a:r>
            <a:r>
              <a:rPr lang="en-US" sz="1400" b="1" dirty="0" smtClean="0"/>
              <a:t>13 Hole Large Outlet Boxes </a:t>
            </a:r>
            <a:r>
              <a:rPr lang="en-US" sz="1400" dirty="0" smtClean="0"/>
              <a:t>part selected 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914400" y="304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 Junction Box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757535"/>
            <a:ext cx="16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9600" y="23336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Switchboard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914400" y="1066800"/>
            <a:ext cx="3352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A switchboard is an arrangement of electrical switches connected to each other in a close packed unit. 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914400" y="2209800"/>
            <a:ext cx="37338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add a switchboard, choose the </a:t>
            </a:r>
            <a:r>
              <a:rPr lang="en-US" sz="1600" b="1" dirty="0" smtClean="0"/>
              <a:t>Switchboard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Equipment </a:t>
            </a:r>
            <a:r>
              <a:rPr lang="en-US" sz="1600" dirty="0" smtClean="0"/>
              <a:t>drop-down of the </a:t>
            </a:r>
            <a:r>
              <a:rPr lang="en-US" sz="1600" b="1" dirty="0" smtClean="0"/>
              <a:t>Build </a:t>
            </a:r>
            <a:r>
              <a:rPr lang="en-US" sz="1600" dirty="0" smtClean="0"/>
              <a:t>panel in the </a:t>
            </a:r>
            <a:r>
              <a:rPr lang="en-US" sz="1600" b="1" dirty="0" smtClean="0"/>
              <a:t>Home </a:t>
            </a:r>
            <a:r>
              <a:rPr lang="en-US" sz="1600" dirty="0" smtClean="0"/>
              <a:t>tab of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; the </a:t>
            </a:r>
            <a:r>
              <a:rPr lang="en-US" sz="1600" b="1" dirty="0" smtClean="0"/>
              <a:t>Add Multi-view Parts </a:t>
            </a:r>
            <a:r>
              <a:rPr lang="en-US" sz="1600" dirty="0" smtClean="0"/>
              <a:t>dialog box will be displayed</a:t>
            </a:r>
            <a:r>
              <a:rPr lang="en-US" sz="1600" b="1" dirty="0" smtClean="0"/>
              <a:t>.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4572000" y="44196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7-4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with the </a:t>
            </a:r>
            <a:r>
              <a:rPr lang="en-US" sz="1400" b="1" dirty="0" smtClean="0"/>
              <a:t>Circuit Breaker Switchboard </a:t>
            </a:r>
            <a:r>
              <a:rPr lang="en-US" sz="1400" dirty="0" smtClean="0"/>
              <a:t>part selected </a:t>
            </a: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757535"/>
            <a:ext cx="4177163" cy="389520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43400" y="4648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7-5 </a:t>
            </a:r>
            <a:r>
              <a:rPr lang="en-US" sz="1400" dirty="0" smtClean="0"/>
              <a:t>The  </a:t>
            </a:r>
            <a:r>
              <a:rPr lang="en-US" sz="1400" b="1" dirty="0" smtClean="0"/>
              <a:t>Add  Multi-view Parts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23336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Equipment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1066800"/>
            <a:ext cx="304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/>
              <a:t> choose the </a:t>
            </a:r>
            <a:r>
              <a:rPr lang="en-US" sz="1600" b="1" dirty="0" smtClean="0"/>
              <a:t>Equipment</a:t>
            </a:r>
            <a:r>
              <a:rPr lang="en-US" sz="1600" dirty="0" smtClean="0"/>
              <a:t> tool from the </a:t>
            </a:r>
            <a:r>
              <a:rPr lang="en-US" sz="1600" b="1" dirty="0" smtClean="0"/>
              <a:t>Equipment</a:t>
            </a:r>
            <a:r>
              <a:rPr lang="en-US" sz="1600" dirty="0" smtClean="0"/>
              <a:t> drop-down of the </a:t>
            </a:r>
            <a:r>
              <a:rPr lang="en-US" sz="1600" b="1" dirty="0" smtClean="0"/>
              <a:t>Build</a:t>
            </a:r>
            <a:r>
              <a:rPr lang="en-US" sz="1600" dirty="0" smtClean="0"/>
              <a:t> panel in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of the ribbon; the</a:t>
            </a:r>
            <a:r>
              <a:rPr lang="en-US" sz="1600" b="1" dirty="0" smtClean="0"/>
              <a:t> Add Multi-view Parts </a:t>
            </a:r>
            <a:r>
              <a:rPr lang="en-US" sz="1600" dirty="0" smtClean="0"/>
              <a:t>dialog box will be displayed.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1066800"/>
            <a:ext cx="4315726" cy="36639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828800"/>
            <a:ext cx="25812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230987"/>
            <a:ext cx="2971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371600" y="4191000"/>
            <a:ext cx="2895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7-6  </a:t>
            </a:r>
            <a:r>
              <a:rPr lang="en-US" sz="1400" dirty="0" smtClean="0"/>
              <a:t>Preview of the panel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4343400" y="50292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7-7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Panel</a:t>
            </a:r>
            <a:r>
              <a:rPr lang="en-US" sz="1400" dirty="0" smtClean="0"/>
              <a:t> tool 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609600" y="23336"/>
            <a:ext cx="1828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PANEL 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914400" y="533400"/>
            <a:ext cx="7467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Panels are, the distribution boxes in which various switches are arranged for a specific purpose. 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800600" y="4953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dirty="0" smtClean="0"/>
          </a:p>
          <a:p>
            <a:r>
              <a:rPr lang="en-US" sz="1400" b="1" dirty="0" smtClean="0"/>
              <a:t>      Figure 7-8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style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533400" y="0"/>
            <a:ext cx="4953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</a:t>
            </a:r>
            <a:r>
              <a:rPr lang="en-US" sz="2400" b="1" dirty="0" smtClean="0"/>
              <a:t>Style</a:t>
            </a:r>
            <a:r>
              <a:rPr lang="en-US" sz="2800" b="1" dirty="0" smtClean="0"/>
              <a:t> 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914400" y="762000"/>
            <a:ext cx="4038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Style option is used to change the style of the panel to be created. 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120" y="990600"/>
            <a:ext cx="3935663" cy="425478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0" y="5029200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7-9 </a:t>
            </a:r>
            <a:r>
              <a:rPr lang="en-US" sz="1400" dirty="0" smtClean="0"/>
              <a:t>The </a:t>
            </a:r>
            <a:r>
              <a:rPr lang="en-US" sz="1400" b="1" dirty="0" smtClean="0"/>
              <a:t>Circuit Settings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23336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Circuit Settings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762000"/>
            <a:ext cx="4114800" cy="443737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Tickoo11_final (2)</Template>
  <TotalTime>1773</TotalTime>
  <Words>966</Words>
  <Application>Microsoft Office PowerPoint</Application>
  <PresentationFormat>On-screen Show (4:3)</PresentationFormat>
  <Paragraphs>159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ＭＳ Ｐゴシック</vt:lpstr>
      <vt:lpstr>Arial</vt:lpstr>
      <vt:lpstr>Calibri</vt:lpstr>
      <vt:lpstr>Wingdings</vt:lpstr>
      <vt:lpstr>Custom Design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466</cp:revision>
  <dcterms:created xsi:type="dcterms:W3CDTF">2009-06-06T02:49:09Z</dcterms:created>
  <dcterms:modified xsi:type="dcterms:W3CDTF">2015-08-25T09:49:32Z</dcterms:modified>
</cp:coreProperties>
</file>