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  <p:sldMasterId id="2147483718" r:id="rId2"/>
  </p:sldMasterIdLst>
  <p:notesMasterIdLst>
    <p:notesMasterId r:id="rId36"/>
  </p:notesMasterIdLst>
  <p:sldIdLst>
    <p:sldId id="256" r:id="rId3"/>
    <p:sldId id="257" r:id="rId4"/>
    <p:sldId id="305" r:id="rId5"/>
    <p:sldId id="326" r:id="rId6"/>
    <p:sldId id="309" r:id="rId7"/>
    <p:sldId id="363" r:id="rId8"/>
    <p:sldId id="310" r:id="rId9"/>
    <p:sldId id="388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90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61" autoAdjust="0"/>
    <p:restoredTop sz="94660"/>
  </p:normalViewPr>
  <p:slideViewPr>
    <p:cSldViewPr>
      <p:cViewPr varScale="1">
        <p:scale>
          <a:sx n="84" d="100"/>
          <a:sy n="84" d="100"/>
        </p:scale>
        <p:origin x="1392" y="62"/>
      </p:cViewPr>
      <p:guideLst>
        <p:guide orient="horz" pos="432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BDE0F-940F-4771-B106-D9F4909E5ECF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74FC5-9B95-4551-9516-E08BE14396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656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737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58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4051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05000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27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4830762"/>
          </a:xfrm>
          <a:prstGeom prst="rect">
            <a:avLst/>
          </a:prstGeom>
        </p:spPr>
        <p:txBody>
          <a:bodyPr vert="eaVert"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4830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CEECD-6D49-45CA-BE6B-9DCA7E0311D5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Rectangle 2"/>
          <p:cNvSpPr/>
          <p:nvPr userDrawn="1"/>
        </p:nvSpPr>
        <p:spPr>
          <a:xfrm rot="-5400000">
            <a:off x="-2674846" y="2657444"/>
            <a:ext cx="571500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i="0" kern="1200" baseline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8.  Representation and Schedules</a:t>
            </a:r>
            <a:endParaRPr lang="en-US" sz="20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224135"/>
            <a:ext cx="3621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Learning Objectives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914400" y="883384"/>
            <a:ext cx="784859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• Create vertical section of the model </a:t>
            </a:r>
          </a:p>
          <a:p>
            <a:r>
              <a:rPr lang="en-US" sz="2000" dirty="0" smtClean="0"/>
              <a:t>• Create horizontal section of the model </a:t>
            </a:r>
          </a:p>
          <a:p>
            <a:r>
              <a:rPr lang="en-US" sz="2000" dirty="0" smtClean="0"/>
              <a:t>• Create section line for creating section views </a:t>
            </a:r>
          </a:p>
          <a:p>
            <a:r>
              <a:rPr lang="en-US" sz="2000" dirty="0" smtClean="0"/>
              <a:t>• Create elevation line </a:t>
            </a:r>
          </a:p>
          <a:p>
            <a:r>
              <a:rPr lang="en-US" sz="2000" dirty="0" smtClean="0"/>
              <a:t>• Create hidden line projections </a:t>
            </a:r>
          </a:p>
          <a:p>
            <a:r>
              <a:rPr lang="en-US" sz="2000" dirty="0" smtClean="0"/>
              <a:t>• Slice a 3D object for extracting a profile </a:t>
            </a:r>
          </a:p>
          <a:p>
            <a:r>
              <a:rPr lang="en-US" sz="2000" dirty="0" smtClean="0"/>
              <a:t>• Create </a:t>
            </a:r>
            <a:r>
              <a:rPr lang="en-US" sz="2000" dirty="0"/>
              <a:t>schedules and tables</a:t>
            </a:r>
          </a:p>
          <a:p>
            <a:r>
              <a:rPr lang="en-US" sz="2000" dirty="0" smtClean="0"/>
              <a:t>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990600"/>
            <a:ext cx="4452938" cy="2667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495800" y="3657600"/>
            <a:ext cx="6172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8-8 </a:t>
            </a:r>
            <a:r>
              <a:rPr lang="en-US" sz="1400" dirty="0" smtClean="0"/>
              <a:t>The model with its hidden line projection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533400" y="238780"/>
            <a:ext cx="838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</a:t>
            </a:r>
            <a:r>
              <a:rPr lang="en-US" sz="2400" b="1" dirty="0" smtClean="0"/>
              <a:t>CREATING HIDDEN LINE PROJECTION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1066800"/>
            <a:ext cx="3810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The </a:t>
            </a:r>
            <a:r>
              <a:rPr lang="en-US" sz="1600" b="1" dirty="0" smtClean="0"/>
              <a:t>Hidden Line Projection </a:t>
            </a:r>
            <a:r>
              <a:rPr lang="en-US" sz="1600" dirty="0" smtClean="0"/>
              <a:t>tool is used to create 2D projections with hidden projection lines of the model. 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914400" y="2286000"/>
            <a:ext cx="3581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create the projection, choose the </a:t>
            </a:r>
            <a:r>
              <a:rPr lang="en-US" sz="1600" b="1" dirty="0" smtClean="0"/>
              <a:t>Hidden Line Projection </a:t>
            </a:r>
            <a:r>
              <a:rPr lang="en-US" sz="1600" dirty="0" smtClean="0"/>
              <a:t>tool from the expanded </a:t>
            </a:r>
            <a:r>
              <a:rPr lang="en-US" sz="1600" b="1" dirty="0" smtClean="0"/>
              <a:t>Section &amp; Elevation </a:t>
            </a:r>
            <a:r>
              <a:rPr lang="en-US" sz="1600" dirty="0" smtClean="0"/>
              <a:t>panel of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in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990600"/>
            <a:ext cx="4648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810000" y="3886200"/>
            <a:ext cx="56388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600" b="1" dirty="0" smtClean="0"/>
              <a:t>           </a:t>
            </a:r>
            <a:r>
              <a:rPr lang="en-US" sz="1400" b="1" dirty="0" smtClean="0"/>
              <a:t>Figure 8-9 </a:t>
            </a:r>
            <a:r>
              <a:rPr lang="en-US" sz="1400" dirty="0" smtClean="0"/>
              <a:t>The model sliced using the </a:t>
            </a:r>
            <a:r>
              <a:rPr lang="en-US" sz="1400" b="1" dirty="0" smtClean="0"/>
              <a:t>Quick Slice </a:t>
            </a:r>
            <a:r>
              <a:rPr lang="en-US" sz="1400" dirty="0" smtClean="0"/>
              <a:t>tool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990600"/>
            <a:ext cx="3581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The </a:t>
            </a:r>
            <a:r>
              <a:rPr lang="en-US" sz="1600" b="1" dirty="0" smtClean="0"/>
              <a:t>Quick Slice </a:t>
            </a:r>
            <a:r>
              <a:rPr lang="en-US" sz="1600" dirty="0" smtClean="0"/>
              <a:t>tool is used to extract a </a:t>
            </a:r>
            <a:r>
              <a:rPr lang="en-US" sz="1600" dirty="0" err="1" smtClean="0"/>
              <a:t>polyline</a:t>
            </a:r>
            <a:r>
              <a:rPr lang="en-US" sz="1600" dirty="0" smtClean="0"/>
              <a:t> outline of the slice created using the model. 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533400" y="238780"/>
            <a:ext cx="495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</a:t>
            </a:r>
            <a:r>
              <a:rPr lang="en-US" sz="2400" b="1" dirty="0" smtClean="0"/>
              <a:t>SLICING THE MODEL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914400" y="2057400"/>
            <a:ext cx="37338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extract the outline, choose the </a:t>
            </a:r>
            <a:r>
              <a:rPr lang="en-US" sz="1600" b="1" dirty="0" smtClean="0"/>
              <a:t>Quick Slice</a:t>
            </a:r>
            <a:r>
              <a:rPr lang="en-US" sz="1600" dirty="0" smtClean="0"/>
              <a:t> tool from the expanded </a:t>
            </a:r>
            <a:r>
              <a:rPr lang="en-US" sz="1600" b="1" dirty="0" smtClean="0"/>
              <a:t>Section &amp; Elevation </a:t>
            </a:r>
            <a:r>
              <a:rPr lang="en-US" sz="1600" dirty="0" smtClean="0"/>
              <a:t>panel in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of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990600"/>
            <a:ext cx="36290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334000" y="4876800"/>
            <a:ext cx="426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 </a:t>
            </a:r>
            <a:r>
              <a:rPr lang="en-US" sz="1400" b="1" dirty="0" smtClean="0"/>
              <a:t>Figure 8-10 </a:t>
            </a:r>
            <a:r>
              <a:rPr lang="en-US" sz="1400" dirty="0" smtClean="0"/>
              <a:t>The </a:t>
            </a:r>
            <a:r>
              <a:rPr lang="en-US" sz="1400" b="1" dirty="0" smtClean="0"/>
              <a:t>Batch Refresh 2D Section/Elevations</a:t>
            </a:r>
            <a:r>
              <a:rPr lang="en-US" sz="1400" dirty="0" smtClean="0"/>
              <a:t>  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990600"/>
            <a:ext cx="4267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The </a:t>
            </a:r>
            <a:r>
              <a:rPr lang="en-US" sz="1600" b="1" dirty="0" smtClean="0"/>
              <a:t>Batch Refresh </a:t>
            </a:r>
            <a:r>
              <a:rPr lang="en-US" sz="1600" dirty="0" smtClean="0"/>
              <a:t>tool is used to refresh all 2D sections and elevations created in the current project or in the specified folder. 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609600" y="300335"/>
            <a:ext cx="967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REFRESHING SECTIONS AND ELEVATIONS IN A BATCH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914400" y="2133600"/>
            <a:ext cx="44958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refresh the 2D sections and elevations, choose the </a:t>
            </a:r>
            <a:r>
              <a:rPr lang="en-US" sz="1600" b="1" dirty="0" smtClean="0"/>
              <a:t>Batch Refresh </a:t>
            </a:r>
            <a:r>
              <a:rPr lang="en-US" sz="1600" dirty="0" smtClean="0"/>
              <a:t>tool from the expanded </a:t>
            </a:r>
            <a:r>
              <a:rPr lang="en-US" sz="1600" b="1" dirty="0" smtClean="0"/>
              <a:t>Section &amp; Elevation </a:t>
            </a:r>
            <a:r>
              <a:rPr lang="en-US" sz="1600" dirty="0" smtClean="0"/>
              <a:t>panel of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in the </a:t>
            </a:r>
            <a:r>
              <a:rPr lang="en-US" sz="1600" b="1" dirty="0" smtClean="0"/>
              <a:t>Ribbon.</a:t>
            </a:r>
            <a:endParaRPr lang="en-US" sz="16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990601"/>
            <a:ext cx="4424363" cy="373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962400" y="4495800"/>
            <a:ext cx="5181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  Figure 8-11 </a:t>
            </a:r>
            <a:r>
              <a:rPr lang="en-US" sz="1400" dirty="0" smtClean="0"/>
              <a:t>The </a:t>
            </a:r>
            <a:r>
              <a:rPr lang="en-US" sz="1400" b="1" dirty="0" smtClean="0"/>
              <a:t>Detail Component Manager </a:t>
            </a:r>
            <a:r>
              <a:rPr lang="en-US" sz="1400" dirty="0" smtClean="0"/>
              <a:t>dialog box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533400" y="224135"/>
            <a:ext cx="8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 INSERTING DETAIL COMPONENTS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762000"/>
            <a:ext cx="3657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The detail components are used to represent </a:t>
            </a:r>
            <a:r>
              <a:rPr lang="en-US" sz="1600" b="1" dirty="0" smtClean="0"/>
              <a:t>AutoCAD MEP </a:t>
            </a:r>
            <a:r>
              <a:rPr lang="en-US" sz="1600" dirty="0" smtClean="0"/>
              <a:t>components with detailed parameters. 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914400" y="2133600"/>
            <a:ext cx="3581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insert detail components, choose the </a:t>
            </a:r>
            <a:r>
              <a:rPr lang="en-US" sz="1600" b="1" dirty="0" smtClean="0"/>
              <a:t>Detail Components </a:t>
            </a:r>
            <a:r>
              <a:rPr lang="en-US" sz="1600" dirty="0" smtClean="0"/>
              <a:t>tool from the </a:t>
            </a:r>
            <a:r>
              <a:rPr lang="en-US" sz="1600" b="1" dirty="0" smtClean="0"/>
              <a:t>Details</a:t>
            </a:r>
            <a:r>
              <a:rPr lang="en-US" sz="1600" dirty="0" smtClean="0"/>
              <a:t> panel of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in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. 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143000"/>
            <a:ext cx="41719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572000" y="35814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8-12 </a:t>
            </a:r>
            <a:r>
              <a:rPr lang="en-US" sz="1400" dirty="0" smtClean="0"/>
              <a:t>The  </a:t>
            </a:r>
            <a:r>
              <a:rPr lang="en-US" sz="1400" b="1" dirty="0" smtClean="0"/>
              <a:t>Add Group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914400" y="990600"/>
            <a:ext cx="3505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button is available below the </a:t>
            </a:r>
            <a:r>
              <a:rPr lang="en-US" sz="1600" b="1" dirty="0" smtClean="0"/>
              <a:t>Edit Database </a:t>
            </a:r>
            <a:r>
              <a:rPr lang="en-US" sz="1600" dirty="0" smtClean="0"/>
              <a:t>button and is used to add groups to the database. 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609600" y="0"/>
            <a:ext cx="4724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Add Group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914400" y="2133600"/>
            <a:ext cx="3505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add groups, choose the </a:t>
            </a:r>
            <a:r>
              <a:rPr lang="en-US" sz="1600" b="1" dirty="0" smtClean="0"/>
              <a:t>Add Group</a:t>
            </a:r>
            <a:r>
              <a:rPr lang="en-US" sz="1600" dirty="0" smtClean="0"/>
              <a:t> button; the </a:t>
            </a:r>
            <a:r>
              <a:rPr lang="en-US" sz="1600" b="1" dirty="0" smtClean="0"/>
              <a:t>Add Group </a:t>
            </a:r>
            <a:r>
              <a:rPr lang="en-US" sz="1600" dirty="0" smtClean="0"/>
              <a:t>dialog box will be displayed. 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990600"/>
            <a:ext cx="44672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572000" y="47244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8-13 </a:t>
            </a:r>
            <a:r>
              <a:rPr lang="en-US" sz="1400" dirty="0" smtClean="0"/>
              <a:t>The </a:t>
            </a:r>
            <a:r>
              <a:rPr lang="en-US" sz="1400" b="1" dirty="0" smtClean="0"/>
              <a:t>New Component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0335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Add Component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990600"/>
            <a:ext cx="342900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button is available below the </a:t>
            </a:r>
            <a:r>
              <a:rPr lang="en-US" sz="1600" b="1" dirty="0" smtClean="0"/>
              <a:t>Add Group </a:t>
            </a:r>
            <a:r>
              <a:rPr lang="en-US" sz="1600" dirty="0" smtClean="0"/>
              <a:t>button and is used to add components to the selected group. 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add a component, choose the </a:t>
            </a:r>
            <a:r>
              <a:rPr lang="en-US" sz="1600" b="1" dirty="0" smtClean="0"/>
              <a:t>Add Component </a:t>
            </a:r>
            <a:r>
              <a:rPr lang="en-US" sz="1600" dirty="0" smtClean="0"/>
              <a:t>button; the </a:t>
            </a:r>
            <a:r>
              <a:rPr lang="en-US" sz="1600" b="1" dirty="0" smtClean="0"/>
              <a:t>New Component</a:t>
            </a:r>
            <a:r>
              <a:rPr lang="en-US" sz="1600" dirty="0" smtClean="0"/>
              <a:t> dialog box will be displayed. 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990600"/>
            <a:ext cx="38957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648200" y="4572000"/>
            <a:ext cx="48006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600" dirty="0" smtClean="0"/>
              <a:t>        </a:t>
            </a:r>
            <a:r>
              <a:rPr lang="en-US" sz="1400" b="1" dirty="0" smtClean="0"/>
              <a:t>Figure 8-14 </a:t>
            </a:r>
            <a:r>
              <a:rPr lang="en-US" sz="1400" dirty="0" smtClean="0"/>
              <a:t>The </a:t>
            </a:r>
            <a:r>
              <a:rPr lang="en-US" sz="1400" b="1" dirty="0" smtClean="0"/>
              <a:t>Select Keynote 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224135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Keynote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685800"/>
            <a:ext cx="4038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edit box is used to assign key notes about the component being created. 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914400" y="1371600"/>
            <a:ext cx="38862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You can also assign the key notes by selecting them from the </a:t>
            </a:r>
            <a:r>
              <a:rPr lang="en-US" sz="1600" b="1" dirty="0" smtClean="0"/>
              <a:t>Select Keynote dialog box. 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914400" y="2438400"/>
            <a:ext cx="41148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The </a:t>
            </a:r>
            <a:r>
              <a:rPr lang="en-US" sz="1600" b="1" dirty="0" smtClean="0"/>
              <a:t>Select Keynote </a:t>
            </a:r>
            <a:r>
              <a:rPr lang="en-US" sz="1600" dirty="0" smtClean="0"/>
              <a:t>dialog box will be displayed on choosing the </a:t>
            </a:r>
            <a:r>
              <a:rPr lang="en-US" sz="1600" b="1" dirty="0" smtClean="0"/>
              <a:t>Select Keynote </a:t>
            </a:r>
            <a:r>
              <a:rPr lang="en-US" sz="1600" dirty="0" smtClean="0"/>
              <a:t>button from the </a:t>
            </a:r>
            <a:r>
              <a:rPr lang="en-US" sz="1600" b="1" dirty="0" smtClean="0"/>
              <a:t>New Components </a:t>
            </a:r>
            <a:r>
              <a:rPr lang="en-US" sz="1600" dirty="0" smtClean="0"/>
              <a:t>dialog box .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990601"/>
            <a:ext cx="48672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191000" y="3886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8-15 </a:t>
            </a:r>
            <a:r>
              <a:rPr lang="en-US" sz="1400" dirty="0" smtClean="0"/>
              <a:t>The </a:t>
            </a:r>
            <a:r>
              <a:rPr lang="en-US" sz="1400" b="1" dirty="0" smtClean="0"/>
              <a:t>Select Layer Key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685800"/>
            <a:ext cx="2971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field is used to specify a layer key for the current component.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Click on this field; the </a:t>
            </a:r>
            <a:r>
              <a:rPr lang="en-US" sz="1600" b="1" dirty="0" smtClean="0"/>
              <a:t>Select Layer Key</a:t>
            </a:r>
            <a:r>
              <a:rPr lang="en-US" sz="1600" dirty="0" smtClean="0"/>
              <a:t> dialog box will be displayed. 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609600" y="30033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Layer Key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990600"/>
            <a:ext cx="42005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114800" y="4724400"/>
            <a:ext cx="502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         </a:t>
            </a:r>
            <a:r>
              <a:rPr lang="en-US" sz="1400" dirty="0" smtClean="0"/>
              <a:t> </a:t>
            </a:r>
            <a:r>
              <a:rPr lang="en-US" sz="1400" b="1" dirty="0" smtClean="0"/>
              <a:t>Figure 8-16</a:t>
            </a:r>
            <a:r>
              <a:rPr lang="en-US" sz="1400" dirty="0" smtClean="0"/>
              <a:t> The </a:t>
            </a:r>
            <a:r>
              <a:rPr lang="en-US" sz="1400" b="1" dirty="0" smtClean="0"/>
              <a:t>Select Block Library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033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Block drawing location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990600"/>
            <a:ext cx="3581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The options in this drop-down list are used to select the location of block drawing for the component. 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914400" y="2286000"/>
            <a:ext cx="37338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Select the </a:t>
            </a:r>
            <a:r>
              <a:rPr lang="en-US" sz="1600" b="1" dirty="0" smtClean="0"/>
              <a:t>Browse</a:t>
            </a:r>
            <a:r>
              <a:rPr lang="en-US" sz="1600" dirty="0" smtClean="0"/>
              <a:t> option from the drop-down list to select a block drawing file from a user defined location; the </a:t>
            </a:r>
            <a:r>
              <a:rPr lang="en-US" sz="1600" b="1" dirty="0" smtClean="0"/>
              <a:t>Select Block Library </a:t>
            </a:r>
            <a:r>
              <a:rPr lang="en-US" sz="1600" dirty="0" smtClean="0"/>
              <a:t>dialog box will be displayed.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990600"/>
            <a:ext cx="40671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800600" y="5029200"/>
            <a:ext cx="434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8-17 </a:t>
            </a:r>
            <a:r>
              <a:rPr lang="en-US" sz="1400" dirty="0" smtClean="0"/>
              <a:t>The  </a:t>
            </a:r>
            <a:r>
              <a:rPr lang="en-US" sz="1400" b="1" dirty="0" smtClean="0"/>
              <a:t>Component Properties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990600"/>
            <a:ext cx="40386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This tool is available below the </a:t>
            </a:r>
            <a:r>
              <a:rPr lang="en-US" sz="1600" b="1" dirty="0" smtClean="0"/>
              <a:t>Add Component </a:t>
            </a:r>
            <a:r>
              <a:rPr lang="en-US" sz="1600" dirty="0" smtClean="0"/>
              <a:t>tool. 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It is used to edit current component.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To edit the selected component, choose the </a:t>
            </a:r>
            <a:r>
              <a:rPr lang="en-US" sz="1600" b="1" dirty="0" smtClean="0"/>
              <a:t>Edit</a:t>
            </a:r>
            <a:r>
              <a:rPr lang="en-US" sz="1600" dirty="0" smtClean="0"/>
              <a:t> button; the </a:t>
            </a:r>
            <a:r>
              <a:rPr lang="en-US" sz="1600" b="1" dirty="0" smtClean="0"/>
              <a:t>Component Properties</a:t>
            </a:r>
            <a:r>
              <a:rPr lang="en-US" sz="1600" dirty="0" smtClean="0"/>
              <a:t> dialog box will be displayed.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609600" y="23336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Edit</a:t>
            </a:r>
            <a:r>
              <a:rPr lang="en-US" b="1" dirty="0" smtClean="0"/>
              <a:t>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224135"/>
            <a:ext cx="2666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Introduction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1" y="722293"/>
            <a:ext cx="51053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 </a:t>
            </a:r>
            <a:endParaRPr lang="en-US" sz="28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914400" y="762000"/>
            <a:ext cx="7772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Learn to create different views of the building model for representation.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These views represent every minute detail of the building model.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990600"/>
            <a:ext cx="3733800" cy="250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4800600" y="3200400"/>
            <a:ext cx="4572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 Figure 8-18 </a:t>
            </a:r>
            <a:r>
              <a:rPr lang="en-US" sz="1400" dirty="0" smtClean="0"/>
              <a:t>The Air Terminal Devices Schedule </a:t>
            </a:r>
          </a:p>
          <a:p>
            <a:r>
              <a:rPr lang="en-US" sz="1400" b="1" dirty="0" smtClean="0"/>
              <a:t> </a:t>
            </a:r>
            <a:endParaRPr lang="en-US" sz="1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038600"/>
            <a:ext cx="40100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953000" y="4495800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8-19 </a:t>
            </a:r>
            <a:r>
              <a:rPr lang="en-US" sz="1400" dirty="0" smtClean="0"/>
              <a:t>The </a:t>
            </a:r>
            <a:r>
              <a:rPr lang="en-US" sz="1400" b="1" dirty="0" smtClean="0"/>
              <a:t>Schedule Table </a:t>
            </a:r>
            <a:r>
              <a:rPr lang="en-US" sz="1400" dirty="0" smtClean="0"/>
              <a:t>contextual tab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23336"/>
            <a:ext cx="5715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Air Terminal Devices Schedule 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914400" y="762000"/>
            <a:ext cx="419100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tool is available in the </a:t>
            </a:r>
            <a:r>
              <a:rPr lang="en-US" sz="1600" b="1" dirty="0" smtClean="0"/>
              <a:t>Schedules </a:t>
            </a:r>
            <a:r>
              <a:rPr lang="en-US" sz="1600" dirty="0" smtClean="0"/>
              <a:t>drop-down in the </a:t>
            </a:r>
            <a:r>
              <a:rPr lang="en-US" sz="1600" b="1" dirty="0" smtClean="0"/>
              <a:t>Annotation</a:t>
            </a:r>
            <a:r>
              <a:rPr lang="en-US" sz="1600" dirty="0" smtClean="0"/>
              <a:t> panel of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of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 when the </a:t>
            </a:r>
            <a:r>
              <a:rPr lang="en-US" sz="1600" b="1" dirty="0" smtClean="0"/>
              <a:t>HVAC</a:t>
            </a:r>
            <a:r>
              <a:rPr lang="en-US" sz="1600" dirty="0" smtClean="0"/>
              <a:t> option is selected in the </a:t>
            </a:r>
            <a:r>
              <a:rPr lang="en-US" sz="1600" b="1" dirty="0" smtClean="0"/>
              <a:t>Workspace Switching</a:t>
            </a:r>
            <a:r>
              <a:rPr lang="en-US" sz="1600" dirty="0" smtClean="0"/>
              <a:t> </a:t>
            </a:r>
            <a:r>
              <a:rPr lang="en-US" sz="1600" dirty="0" err="1" smtClean="0"/>
              <a:t>flyout</a:t>
            </a:r>
            <a:r>
              <a:rPr lang="en-US" sz="1600" dirty="0" smtClean="0"/>
              <a:t> .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create an air terminal device schedule, choose the </a:t>
            </a:r>
            <a:r>
              <a:rPr lang="en-US" sz="1600" b="1" dirty="0" smtClean="0"/>
              <a:t>Air Terminal Devices Schedule </a:t>
            </a:r>
            <a:r>
              <a:rPr lang="en-US" sz="1600" dirty="0" smtClean="0"/>
              <a:t>tool from the </a:t>
            </a:r>
            <a:r>
              <a:rPr lang="en-US" sz="1600" b="1" dirty="0" smtClean="0"/>
              <a:t>Schedules</a:t>
            </a:r>
            <a:r>
              <a:rPr lang="en-US" sz="1600" dirty="0" smtClean="0"/>
              <a:t> drop-down.</a:t>
            </a:r>
          </a:p>
          <a:p>
            <a:pPr>
              <a:buFont typeface="Arial" pitchFamily="34" charset="0"/>
              <a:buChar char="•"/>
            </a:pP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990600"/>
            <a:ext cx="4681538" cy="333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733800" y="4038600"/>
            <a:ext cx="5410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dirty="0" smtClean="0"/>
              <a:t>   </a:t>
            </a:r>
            <a:r>
              <a:rPr lang="en-US" sz="1400" b="1" dirty="0" smtClean="0"/>
              <a:t>Figure 8-20 </a:t>
            </a:r>
            <a:r>
              <a:rPr lang="en-US" sz="1400" dirty="0" smtClean="0"/>
              <a:t>The </a:t>
            </a:r>
            <a:r>
              <a:rPr lang="en-US" sz="1400" b="1" dirty="0" smtClean="0"/>
              <a:t>Schedule Table Style Properties</a:t>
            </a:r>
            <a:r>
              <a:rPr lang="en-US" sz="1400" dirty="0" smtClean="0"/>
              <a:t> 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224135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Edit Style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990600"/>
            <a:ext cx="32004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The tools in this drop-down are used to edit styles and definitions of the schedule tables.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You can also change the text styles and property data formats used in the schedule tables.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67200" y="45720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8-21 </a:t>
            </a:r>
            <a:r>
              <a:rPr lang="en-US" sz="1400" dirty="0" smtClean="0"/>
              <a:t>The </a:t>
            </a:r>
            <a:r>
              <a:rPr lang="en-US" sz="1400" b="1" dirty="0" smtClean="0"/>
              <a:t>Style Manager </a:t>
            </a:r>
            <a:r>
              <a:rPr lang="en-US" sz="1400" dirty="0" smtClean="0"/>
              <a:t>displayed on choosing the </a:t>
            </a:r>
            <a:r>
              <a:rPr lang="en-US" sz="1400" b="1" dirty="0" smtClean="0"/>
              <a:t>Schedule Table Styles </a:t>
            </a:r>
            <a:r>
              <a:rPr lang="en-US" sz="1400" dirty="0" smtClean="0"/>
              <a:t>tool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224135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Schedule Table Style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914400"/>
            <a:ext cx="3429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This tool is used to change the style of the selected schedule table.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2133600"/>
            <a:ext cx="3581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change the style of the selected schedule table, choose the </a:t>
            </a:r>
            <a:r>
              <a:rPr lang="en-US" sz="1600" b="1" dirty="0" smtClean="0"/>
              <a:t>Schedule Table Styles </a:t>
            </a:r>
            <a:r>
              <a:rPr lang="en-US" sz="1600" dirty="0" smtClean="0"/>
              <a:t>tool from the </a:t>
            </a:r>
            <a:r>
              <a:rPr lang="en-US" sz="1600" b="1" dirty="0" smtClean="0"/>
              <a:t>Edit Style </a:t>
            </a:r>
            <a:r>
              <a:rPr lang="en-US" sz="1600" dirty="0" smtClean="0"/>
              <a:t>drop-down; the </a:t>
            </a:r>
            <a:r>
              <a:rPr lang="en-US" sz="1600" b="1" dirty="0" smtClean="0"/>
              <a:t>Style Manager </a:t>
            </a:r>
            <a:r>
              <a:rPr lang="en-US" sz="1600" dirty="0" smtClean="0"/>
              <a:t>dialog box will be displayed.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967591"/>
            <a:ext cx="4267200" cy="390167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0" y="3886200"/>
            <a:ext cx="4724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8-22 </a:t>
            </a:r>
            <a:r>
              <a:rPr lang="en-US" sz="1400" dirty="0" smtClean="0"/>
              <a:t>The </a:t>
            </a:r>
            <a:r>
              <a:rPr lang="en-US" sz="1400" b="1" dirty="0" smtClean="0"/>
              <a:t>Style Manager </a:t>
            </a:r>
            <a:r>
              <a:rPr lang="en-US" sz="1400" dirty="0" smtClean="0"/>
              <a:t>displayed on choosing the </a:t>
            </a:r>
            <a:r>
              <a:rPr lang="en-US" sz="1400" b="1" dirty="0" smtClean="0"/>
              <a:t>Classification Definitions </a:t>
            </a:r>
            <a:r>
              <a:rPr lang="en-US" sz="1400" dirty="0" smtClean="0"/>
              <a:t>tool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685800"/>
            <a:ext cx="38100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tool is used to change the classification style used in the current table. 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change the classification style, choose the </a:t>
            </a:r>
            <a:r>
              <a:rPr lang="en-US" sz="1600" b="1" dirty="0" smtClean="0"/>
              <a:t>Classification Definitions</a:t>
            </a:r>
            <a:r>
              <a:rPr lang="en-US" sz="1600" dirty="0" smtClean="0"/>
              <a:t> tool from the </a:t>
            </a:r>
            <a:r>
              <a:rPr lang="en-US" sz="1600" b="1" dirty="0" smtClean="0"/>
              <a:t>Edit Style</a:t>
            </a:r>
            <a:r>
              <a:rPr lang="en-US" sz="1600" dirty="0" smtClean="0"/>
              <a:t> Representation and Schedules 8-23 drop-down; the </a:t>
            </a:r>
            <a:r>
              <a:rPr lang="en-US" sz="1600" b="1" dirty="0" smtClean="0"/>
              <a:t>Style Manager </a:t>
            </a:r>
            <a:r>
              <a:rPr lang="en-US" sz="1600" dirty="0" smtClean="0"/>
              <a:t>will be displayed.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609600" y="224135"/>
            <a:ext cx="48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Classification Definition 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099" y="536605"/>
            <a:ext cx="3934201" cy="322197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67200" y="4038600"/>
            <a:ext cx="4191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8-23 </a:t>
            </a:r>
            <a:r>
              <a:rPr lang="en-US" sz="1400" dirty="0" smtClean="0"/>
              <a:t>The </a:t>
            </a:r>
            <a:r>
              <a:rPr lang="en-US" sz="1400" b="1" dirty="0" smtClean="0"/>
              <a:t>Style Manager </a:t>
            </a:r>
            <a:r>
              <a:rPr lang="en-US" sz="1400" dirty="0" smtClean="0"/>
              <a:t>displayed on choosing the </a:t>
            </a:r>
            <a:r>
              <a:rPr lang="en-US" sz="1400" b="1" dirty="0" smtClean="0"/>
              <a:t>Property Set Definitions </a:t>
            </a:r>
            <a:r>
              <a:rPr lang="en-US" sz="1400" dirty="0" smtClean="0"/>
              <a:t>tool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838200"/>
            <a:ext cx="320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tool is used to change the definitions of property set for the selected property. 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914400" y="2133600"/>
            <a:ext cx="3429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change the definition of property sets, choose the </a:t>
            </a:r>
            <a:r>
              <a:rPr lang="en-US" sz="1600" b="1" dirty="0" smtClean="0"/>
              <a:t>Property Set Definitions </a:t>
            </a:r>
            <a:r>
              <a:rPr lang="en-US" sz="1600" dirty="0" smtClean="0"/>
              <a:t>tool from the </a:t>
            </a:r>
            <a:r>
              <a:rPr lang="en-US" sz="1600" b="1" dirty="0" smtClean="0"/>
              <a:t>Edit Style </a:t>
            </a:r>
            <a:r>
              <a:rPr lang="en-US" sz="1600" dirty="0" smtClean="0"/>
              <a:t>drop-down; the </a:t>
            </a:r>
            <a:r>
              <a:rPr lang="en-US" sz="1600" b="1" dirty="0" smtClean="0"/>
              <a:t>Style Manager </a:t>
            </a:r>
            <a:r>
              <a:rPr lang="en-US" sz="1600" dirty="0" smtClean="0"/>
              <a:t>will be displayed. 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609600" y="224135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Property Set Definitions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685800"/>
            <a:ext cx="4037007" cy="347027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00600" y="4419600"/>
            <a:ext cx="4343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dirty="0" smtClean="0"/>
              <a:t> </a:t>
            </a:r>
            <a:r>
              <a:rPr lang="en-US" sz="1400" b="1" dirty="0" smtClean="0"/>
              <a:t>Figure 8-24 The Style Manager </a:t>
            </a:r>
            <a:r>
              <a:rPr lang="en-US" sz="1400" dirty="0" smtClean="0"/>
              <a:t>displayed on    choosing the </a:t>
            </a:r>
            <a:r>
              <a:rPr lang="en-US" sz="1400" b="1" dirty="0" smtClean="0"/>
              <a:t>Property Data Formats </a:t>
            </a:r>
            <a:r>
              <a:rPr lang="en-US" sz="1400" dirty="0" smtClean="0"/>
              <a:t>tool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224135"/>
            <a:ext cx="373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Property Data Formats 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914400" y="914400"/>
            <a:ext cx="38100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tool is used to change the format data specified in the schedule table. 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change the data format, choose the </a:t>
            </a:r>
            <a:r>
              <a:rPr lang="en-US" sz="1600" b="1" dirty="0" smtClean="0"/>
              <a:t>Property Data Formats</a:t>
            </a:r>
            <a:r>
              <a:rPr lang="en-US" sz="1600" dirty="0" smtClean="0"/>
              <a:t> tool from the </a:t>
            </a:r>
            <a:r>
              <a:rPr lang="en-US" sz="1600" b="1" dirty="0" smtClean="0"/>
              <a:t>Edit Style </a:t>
            </a:r>
            <a:r>
              <a:rPr lang="en-US" sz="1600" dirty="0" smtClean="0"/>
              <a:t>drop-down; the </a:t>
            </a:r>
            <a:r>
              <a:rPr lang="en-US" sz="1600" b="1" dirty="0" smtClean="0"/>
              <a:t>Style Manager</a:t>
            </a:r>
            <a:r>
              <a:rPr lang="en-US" sz="1600" dirty="0" smtClean="0"/>
              <a:t> dialog box will be displayed .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454967"/>
            <a:ext cx="4264014" cy="417425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914400"/>
            <a:ext cx="37909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029200" y="419100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   Figure 8-25 </a:t>
            </a:r>
            <a:r>
              <a:rPr lang="en-US" sz="1400" dirty="0" smtClean="0"/>
              <a:t>The </a:t>
            </a:r>
            <a:r>
              <a:rPr lang="en-US" sz="1400" b="1" dirty="0" smtClean="0"/>
              <a:t>Text Style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22413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Text Styles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914400"/>
            <a:ext cx="41148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tool is used to change the text style in the schedule table</a:t>
            </a:r>
            <a:r>
              <a:rPr lang="en-US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1600" dirty="0" smtClean="0"/>
              <a:t>To change the text style, choose the </a:t>
            </a:r>
            <a:r>
              <a:rPr lang="en-US" sz="1600" b="1" dirty="0" smtClean="0"/>
              <a:t>Text Styles </a:t>
            </a:r>
            <a:r>
              <a:rPr lang="en-US" sz="1600" dirty="0" smtClean="0"/>
              <a:t>tool from the </a:t>
            </a:r>
            <a:r>
              <a:rPr lang="en-US" sz="1600" b="1" dirty="0" smtClean="0"/>
              <a:t>Edit Style </a:t>
            </a:r>
            <a:r>
              <a:rPr lang="en-US" sz="1600" dirty="0" smtClean="0"/>
              <a:t>drop-down; the </a:t>
            </a:r>
            <a:r>
              <a:rPr lang="en-US" sz="1600" b="1" dirty="0" smtClean="0"/>
              <a:t>Text Style </a:t>
            </a:r>
            <a:r>
              <a:rPr lang="en-US" sz="1600" dirty="0" smtClean="0"/>
              <a:t>dialog box will be displayed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990600"/>
            <a:ext cx="4529138" cy="303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343400" y="3733800"/>
            <a:ext cx="4343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8-26</a:t>
            </a:r>
            <a:r>
              <a:rPr lang="en-US" sz="1400" dirty="0" smtClean="0"/>
              <a:t> The </a:t>
            </a:r>
            <a:r>
              <a:rPr lang="en-US" sz="1400" b="1" dirty="0" smtClean="0"/>
              <a:t>Schedule Table Style Properties</a:t>
            </a:r>
            <a:r>
              <a:rPr lang="en-US" sz="1400" dirty="0" smtClean="0"/>
              <a:t> 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914400"/>
            <a:ext cx="3276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tool is used to copy the style of an existing object and then create a new style based on that style. 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914400" y="2286000"/>
            <a:ext cx="32766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copy a style, choose the </a:t>
            </a:r>
            <a:r>
              <a:rPr lang="en-US" sz="1600" b="1" dirty="0" smtClean="0"/>
              <a:t>Copy Style</a:t>
            </a:r>
            <a:r>
              <a:rPr lang="en-US" sz="1600" dirty="0" smtClean="0"/>
              <a:t> tool from the </a:t>
            </a:r>
            <a:r>
              <a:rPr lang="en-US" sz="1600" b="1" dirty="0" smtClean="0"/>
              <a:t>General</a:t>
            </a:r>
            <a:r>
              <a:rPr lang="en-US" sz="1600" dirty="0" smtClean="0"/>
              <a:t> panel of the </a:t>
            </a:r>
            <a:r>
              <a:rPr lang="en-US" sz="1600" b="1" dirty="0" smtClean="0"/>
              <a:t>Schedule table </a:t>
            </a:r>
            <a:r>
              <a:rPr lang="en-US" sz="1600" dirty="0" smtClean="0"/>
              <a:t>tab; the </a:t>
            </a:r>
            <a:r>
              <a:rPr lang="en-US" sz="1600" b="1" dirty="0" smtClean="0"/>
              <a:t>Schedule Table Style Properties </a:t>
            </a:r>
            <a:r>
              <a:rPr lang="en-US" sz="1600" dirty="0" smtClean="0"/>
              <a:t>dialog box. 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609600" y="-52864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Copy Style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914400"/>
            <a:ext cx="482441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191000" y="3657600"/>
            <a:ext cx="4114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          Figure 8-27 </a:t>
            </a:r>
            <a:r>
              <a:rPr lang="en-US" sz="1400" dirty="0" smtClean="0"/>
              <a:t>The </a:t>
            </a:r>
            <a:r>
              <a:rPr lang="en-US" sz="1400" b="1" dirty="0" smtClean="0"/>
              <a:t>Insert Table </a:t>
            </a:r>
            <a:r>
              <a:rPr lang="en-US" sz="1400" dirty="0" smtClean="0"/>
              <a:t>dialog box </a:t>
            </a:r>
          </a:p>
          <a:p>
            <a:r>
              <a:rPr lang="en-US" sz="1400" b="1" dirty="0" smtClean="0"/>
              <a:t>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16468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Table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914400"/>
            <a:ext cx="320040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The </a:t>
            </a:r>
            <a:r>
              <a:rPr lang="en-US" sz="1600" b="1" dirty="0" smtClean="0"/>
              <a:t>Table</a:t>
            </a:r>
            <a:r>
              <a:rPr lang="en-US" sz="1600" dirty="0" smtClean="0"/>
              <a:t> tool is available in all the workspaces. 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create a table, choose this tool from the </a:t>
            </a:r>
            <a:r>
              <a:rPr lang="en-US" sz="1600" b="1" dirty="0" smtClean="0"/>
              <a:t>Schedule</a:t>
            </a:r>
            <a:r>
              <a:rPr lang="en-US" sz="1600" dirty="0" smtClean="0"/>
              <a:t> drop-down in the </a:t>
            </a:r>
            <a:r>
              <a:rPr lang="en-US" sz="1600" b="1" dirty="0" smtClean="0"/>
              <a:t>Annotation</a:t>
            </a:r>
            <a:r>
              <a:rPr lang="en-US" sz="1600" dirty="0" smtClean="0"/>
              <a:t> panel of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in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; the </a:t>
            </a:r>
            <a:r>
              <a:rPr lang="en-US" sz="1600" b="1" dirty="0" smtClean="0"/>
              <a:t>Insert Table </a:t>
            </a:r>
            <a:r>
              <a:rPr lang="en-US" sz="1600" dirty="0" smtClean="0"/>
              <a:t>dialog box will be displayed.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990601"/>
            <a:ext cx="42576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572000" y="3733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dirty="0" smtClean="0"/>
              <a:t>         </a:t>
            </a:r>
            <a:r>
              <a:rPr lang="en-US" sz="1400" b="1" dirty="0" smtClean="0"/>
              <a:t>Figure 8-28 </a:t>
            </a:r>
            <a:r>
              <a:rPr lang="en-US" sz="1400" dirty="0" smtClean="0"/>
              <a:t>The </a:t>
            </a:r>
            <a:r>
              <a:rPr lang="en-US" sz="1400" b="1" dirty="0" smtClean="0"/>
              <a:t>Table Style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224135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Table style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914400"/>
            <a:ext cx="3581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The options in the </a:t>
            </a:r>
            <a:r>
              <a:rPr lang="en-US" sz="1600" b="1" dirty="0" smtClean="0"/>
              <a:t>Table style </a:t>
            </a:r>
            <a:r>
              <a:rPr lang="en-US" sz="1600" dirty="0" smtClean="0"/>
              <a:t>drop-down list are used to select a table style for the current table. 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914400" y="2362200"/>
            <a:ext cx="373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You can edit the selected table style by using the options available in the </a:t>
            </a:r>
            <a:r>
              <a:rPr lang="en-US" sz="1600" b="1" dirty="0" smtClean="0"/>
              <a:t>Table Style </a:t>
            </a:r>
            <a:r>
              <a:rPr lang="en-US" sz="1600" dirty="0" smtClean="0"/>
              <a:t>dialog box.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238780"/>
            <a:ext cx="861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</a:t>
            </a:r>
            <a:r>
              <a:rPr lang="en-US" sz="2400" b="1" dirty="0" smtClean="0"/>
              <a:t>CREATING VERTICAL SECTIONS 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3657600" y="3124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4038600" y="51054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8-2 </a:t>
            </a:r>
            <a:r>
              <a:rPr lang="en-US" sz="1400" dirty="0" smtClean="0"/>
              <a:t>The </a:t>
            </a:r>
            <a:r>
              <a:rPr lang="en-US" sz="1400" b="1" dirty="0" smtClean="0"/>
              <a:t>Building Section Line </a:t>
            </a:r>
            <a:r>
              <a:rPr lang="en-US" sz="1400" dirty="0" smtClean="0"/>
              <a:t>contextual tab 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914400" y="990600"/>
            <a:ext cx="3429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Vertical Section of an object is created by passing a vertical plane through the objects.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914400" y="2590800"/>
            <a:ext cx="3048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create a section, choose the </a:t>
            </a:r>
            <a:r>
              <a:rPr lang="en-US" sz="1600" b="1" dirty="0" smtClean="0"/>
              <a:t>Vertical Section </a:t>
            </a:r>
            <a:r>
              <a:rPr lang="en-US" sz="1600" dirty="0" smtClean="0"/>
              <a:t>tool from the </a:t>
            </a:r>
            <a:r>
              <a:rPr lang="en-US" sz="1600" b="1" dirty="0" smtClean="0"/>
              <a:t>Section &amp; Elevation </a:t>
            </a:r>
            <a:r>
              <a:rPr lang="en-US" sz="1600" dirty="0" smtClean="0"/>
              <a:t>panel of the </a:t>
            </a:r>
            <a:r>
              <a:rPr lang="en-US" sz="1600" b="1" dirty="0" smtClean="0"/>
              <a:t>Home </a:t>
            </a:r>
            <a:r>
              <a:rPr lang="en-US" sz="1600" dirty="0" smtClean="0"/>
              <a:t>tab in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; you will be prompted to specify the start point of the section line</a:t>
            </a:r>
            <a:r>
              <a:rPr lang="en-US" b="1" dirty="0" smtClean="0"/>
              <a:t>. 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762000"/>
            <a:ext cx="3324473" cy="299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14"/>
          <p:cNvSpPr/>
          <p:nvPr/>
        </p:nvSpPr>
        <p:spPr>
          <a:xfrm>
            <a:off x="4343400" y="3429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8-1 </a:t>
            </a:r>
            <a:r>
              <a:rPr lang="en-US" sz="1400" dirty="0" smtClean="0"/>
              <a:t>The drawing after creating the section line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4318575"/>
            <a:ext cx="4953000" cy="102770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2" grpId="0"/>
      <p:bldP spid="13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089627" y="1744788"/>
            <a:ext cx="464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8-29 </a:t>
            </a:r>
            <a:r>
              <a:rPr lang="en-US" sz="1400" dirty="0" smtClean="0"/>
              <a:t>Partial view of the </a:t>
            </a:r>
            <a:r>
              <a:rPr lang="en-US" sz="1400" b="1" dirty="0" smtClean="0"/>
              <a:t>Table Cell </a:t>
            </a:r>
            <a:r>
              <a:rPr lang="en-US" sz="1400" dirty="0" smtClean="0"/>
              <a:t>contextual tab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9469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Table Editing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914400"/>
            <a:ext cx="29718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Table editing can be done after selecting the table schedule created by the user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2362200"/>
            <a:ext cx="8229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You can edit a schedule table in the same way as done in an Excel sheet. On selecting a cell from the table, the </a:t>
            </a:r>
            <a:r>
              <a:rPr lang="en-US" sz="1600" b="1" dirty="0" smtClean="0"/>
              <a:t>Table Cell </a:t>
            </a:r>
            <a:r>
              <a:rPr lang="en-US" sz="1600" dirty="0" smtClean="0"/>
              <a:t>contextual tab will be displayed in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429000"/>
            <a:ext cx="34385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800600" y="5181600"/>
            <a:ext cx="434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8-30 </a:t>
            </a:r>
            <a:r>
              <a:rPr lang="en-US" sz="1400" dirty="0" smtClean="0"/>
              <a:t>The Insert a Block in a Table Cell dialog box 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914400" y="3105835"/>
            <a:ext cx="594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09600" y="3105835"/>
            <a:ext cx="6248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Insert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4400" y="4114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/>
              <a:t>The tools available in this panel are used to insert various types of objects in the table. </a:t>
            </a:r>
            <a:endParaRPr lang="en-US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720" y="736595"/>
            <a:ext cx="5116015" cy="127566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914400"/>
            <a:ext cx="4762500" cy="381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343400" y="44196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   Figure 8-31 </a:t>
            </a:r>
            <a:r>
              <a:rPr lang="en-US" sz="1400" dirty="0" smtClean="0"/>
              <a:t>The </a:t>
            </a:r>
            <a:r>
              <a:rPr lang="en-US" sz="1400" b="1" dirty="0" smtClean="0"/>
              <a:t>Field</a:t>
            </a:r>
            <a:r>
              <a:rPr lang="en-US" sz="1400" dirty="0" smtClean="0"/>
              <a:t> dialog box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685800"/>
            <a:ext cx="3124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This tool is used to insert a text field in the current cell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insert a text field, choose the </a:t>
            </a:r>
            <a:r>
              <a:rPr lang="en-US" sz="1600" b="1" dirty="0" smtClean="0"/>
              <a:t>Field</a:t>
            </a:r>
            <a:r>
              <a:rPr lang="en-US" sz="1600" dirty="0" smtClean="0"/>
              <a:t> option; the </a:t>
            </a:r>
            <a:r>
              <a:rPr lang="en-US" sz="1600" b="1" dirty="0" smtClean="0"/>
              <a:t>Field</a:t>
            </a:r>
            <a:r>
              <a:rPr lang="en-US" sz="1600" dirty="0" smtClean="0"/>
              <a:t> dialog box will be displayed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9600" y="224135"/>
            <a:ext cx="495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Field</a:t>
            </a:r>
            <a:r>
              <a:rPr lang="en-US" b="1" dirty="0" smtClean="0"/>
              <a:t>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990600"/>
            <a:ext cx="32099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267200" y="4724400"/>
            <a:ext cx="487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dirty="0" smtClean="0"/>
              <a:t>                   </a:t>
            </a:r>
            <a:r>
              <a:rPr lang="en-US" sz="1400" b="1" dirty="0" smtClean="0"/>
              <a:t>Figure 8-32 </a:t>
            </a:r>
            <a:r>
              <a:rPr lang="en-US" sz="1400" dirty="0" smtClean="0"/>
              <a:t>The </a:t>
            </a:r>
            <a:r>
              <a:rPr lang="en-US" sz="1400" b="1" dirty="0" smtClean="0"/>
              <a:t>Select a Data Link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0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Data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685800"/>
            <a:ext cx="47244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The tools in this panel are used to manage data links of the selected cell. 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914400" y="1905000"/>
            <a:ext cx="46482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600" dirty="0" smtClean="0"/>
              <a:t>This tool is used to link the selected cell in the table to a field in the excel sheet. To do so, choose the </a:t>
            </a:r>
            <a:r>
              <a:rPr lang="en-US" sz="1600" b="1" dirty="0" smtClean="0"/>
              <a:t>Link Cell </a:t>
            </a:r>
            <a:r>
              <a:rPr lang="en-US" sz="1600" dirty="0" smtClean="0"/>
              <a:t>tool from the contextual tab; the </a:t>
            </a:r>
            <a:r>
              <a:rPr lang="en-US" sz="1600" b="1" dirty="0" smtClean="0"/>
              <a:t>Select a Data Link </a:t>
            </a:r>
            <a:r>
              <a:rPr lang="en-US" sz="1600" dirty="0" smtClean="0"/>
              <a:t>dialog</a:t>
            </a:r>
            <a:r>
              <a:rPr lang="en-US" sz="1600" b="1" dirty="0" smtClean="0"/>
              <a:t> </a:t>
            </a:r>
            <a:r>
              <a:rPr lang="en-US" sz="1600" dirty="0" smtClean="0"/>
              <a:t>box will be displayed</a:t>
            </a:r>
            <a:r>
              <a:rPr lang="en-US" sz="1600" b="1" dirty="0" smtClean="0"/>
              <a:t>. 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1143000" y="1600200"/>
            <a:ext cx="4343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§"/>
            </a:pPr>
            <a:r>
              <a:rPr lang="en-US" sz="2000" b="1" dirty="0" smtClean="0"/>
              <a:t>Link Cell </a:t>
            </a:r>
            <a:endParaRPr lang="en-US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0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Contd.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43000"/>
            <a:ext cx="2665913" cy="31242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26175" y="4302205"/>
            <a:ext cx="30327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>
              <a:solidFill>
                <a:srgbClr val="000000"/>
              </a:solidFill>
              <a:latin typeface="ITC New Baskerville BT"/>
            </a:endParaRPr>
          </a:p>
          <a:p>
            <a:pPr algn="ctr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8-46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New Excel Data Link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dialog box 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1143000"/>
            <a:ext cx="5280414" cy="312420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34585" y="41148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ctr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8-47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New Excel Data Link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dialog box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3201573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09600" y="0"/>
            <a:ext cx="4495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Enable Live Section 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914400" y="762000"/>
            <a:ext cx="36576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tool is used to create live sections by using the current section line.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This type of section is a dynamic section of the building and gets modified as you modify the section line.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create a live section, select the section line and then choose the </a:t>
            </a:r>
            <a:r>
              <a:rPr lang="en-US" sz="1600" b="1" dirty="0" smtClean="0"/>
              <a:t>Enable Live Section </a:t>
            </a:r>
            <a:r>
              <a:rPr lang="en-US" sz="1600" dirty="0" smtClean="0"/>
              <a:t>tool from the </a:t>
            </a:r>
            <a:r>
              <a:rPr lang="en-US" sz="1600" b="1" dirty="0" smtClean="0"/>
              <a:t>Live Section </a:t>
            </a:r>
            <a:r>
              <a:rPr lang="en-US" sz="1600" dirty="0" smtClean="0"/>
              <a:t>panel of the </a:t>
            </a:r>
            <a:r>
              <a:rPr lang="en-US" sz="1600" b="1" dirty="0" smtClean="0"/>
              <a:t>Building Section Line </a:t>
            </a:r>
            <a:r>
              <a:rPr lang="en-US" sz="1600" dirty="0" smtClean="0"/>
              <a:t>contextual tab in the </a:t>
            </a:r>
            <a:r>
              <a:rPr lang="en-US" sz="1600" b="1" dirty="0" smtClean="0"/>
              <a:t>Ribbon; </a:t>
            </a:r>
            <a:r>
              <a:rPr lang="en-US" sz="1600" dirty="0" smtClean="0"/>
              <a:t>the live section will be created. </a:t>
            </a:r>
            <a:endParaRPr lang="en-US" sz="1600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143000"/>
            <a:ext cx="3790950" cy="256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4953000" y="3505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8-3 </a:t>
            </a:r>
            <a:r>
              <a:rPr lang="en-US" sz="1400" dirty="0" smtClean="0"/>
              <a:t>The drawing with live section created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762000"/>
            <a:ext cx="38385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572000" y="49530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8-4 </a:t>
            </a:r>
            <a:r>
              <a:rPr lang="en-US" sz="1400" dirty="0" smtClean="0"/>
              <a:t>The </a:t>
            </a:r>
            <a:r>
              <a:rPr lang="en-US" sz="1400" b="1" dirty="0" smtClean="0"/>
              <a:t>Generate</a:t>
            </a:r>
            <a:r>
              <a:rPr lang="en-US" sz="1400" dirty="0" smtClean="0"/>
              <a:t> </a:t>
            </a:r>
            <a:r>
              <a:rPr lang="en-US" sz="1400" b="1" dirty="0" smtClean="0"/>
              <a:t>Section/Elevation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914400" y="762000"/>
            <a:ext cx="39624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This tool is used to generate section view of a building with respect to the section line selected.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generate a section, choose the </a:t>
            </a:r>
            <a:r>
              <a:rPr lang="en-US" sz="1600" b="1" dirty="0" smtClean="0"/>
              <a:t>Generate Section </a:t>
            </a:r>
            <a:r>
              <a:rPr lang="en-US" sz="1600" dirty="0" smtClean="0"/>
              <a:t>tool from the </a:t>
            </a:r>
            <a:r>
              <a:rPr lang="en-US" sz="1600" b="1" dirty="0" smtClean="0"/>
              <a:t>Modify</a:t>
            </a:r>
            <a:r>
              <a:rPr lang="en-US" sz="1600" dirty="0" smtClean="0"/>
              <a:t> panel of the </a:t>
            </a:r>
            <a:r>
              <a:rPr lang="en-US" sz="1600" b="1" dirty="0" smtClean="0"/>
              <a:t>Building Section Line </a:t>
            </a:r>
            <a:r>
              <a:rPr lang="en-US" sz="1600" dirty="0" smtClean="0"/>
              <a:t>contextual tab in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; the </a:t>
            </a:r>
            <a:r>
              <a:rPr lang="en-US" sz="1600" b="1" dirty="0" smtClean="0"/>
              <a:t>Generate Section/Elevation</a:t>
            </a:r>
            <a:r>
              <a:rPr lang="en-US" sz="1600" dirty="0" smtClean="0"/>
              <a:t> dialog box will be displayed.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533400" y="0"/>
            <a:ext cx="487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Generate Section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143000"/>
            <a:ext cx="446231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4343400" y="4191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8-5 </a:t>
            </a:r>
            <a:r>
              <a:rPr lang="en-US" sz="1400" dirty="0" smtClean="0"/>
              <a:t>The 3D section view of the building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914400" y="1066800"/>
            <a:ext cx="335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radio button is used for creating 3D section view of the building.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0"/>
            <a:ext cx="4953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3D Section/Elevation Object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224135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2D Section/Elevation Object with Hidden Line Removal</a:t>
            </a:r>
            <a:endParaRPr lang="en-US" sz="24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6225" y="990600"/>
            <a:ext cx="5057775" cy="1644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191000" y="2590800"/>
            <a:ext cx="4953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Figure 8-6</a:t>
            </a:r>
            <a:r>
              <a:rPr lang="en-US" sz="1600" dirty="0" smtClean="0"/>
              <a:t> The drawing after creating </a:t>
            </a:r>
            <a:r>
              <a:rPr lang="en-US" sz="1600" b="1" dirty="0" smtClean="0"/>
              <a:t>2D</a:t>
            </a:r>
            <a:r>
              <a:rPr lang="en-US" sz="1600" dirty="0" smtClean="0"/>
              <a:t> </a:t>
            </a:r>
            <a:r>
              <a:rPr lang="en-US" sz="1600" b="1" dirty="0" smtClean="0"/>
              <a:t>section </a:t>
            </a:r>
            <a:endParaRPr lang="en-US" sz="1600" b="1" dirty="0"/>
          </a:p>
        </p:txBody>
      </p:sp>
      <p:sp>
        <p:nvSpPr>
          <p:cNvPr id="6" name="Rectangle 5"/>
          <p:cNvSpPr/>
          <p:nvPr/>
        </p:nvSpPr>
        <p:spPr>
          <a:xfrm>
            <a:off x="914400" y="1219200"/>
            <a:ext cx="304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radio button is used for creating </a:t>
            </a:r>
            <a:r>
              <a:rPr lang="en-US" b="1" dirty="0" smtClean="0"/>
              <a:t>2D section </a:t>
            </a:r>
            <a:r>
              <a:rPr lang="en-US" dirty="0" smtClean="0"/>
              <a:t>view of the building.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224135"/>
            <a:ext cx="6172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 smtClean="0"/>
              <a:t>  </a:t>
            </a:r>
            <a:r>
              <a:rPr lang="en-US" sz="2400" b="1" dirty="0" smtClean="0"/>
              <a:t>CREATING HORIZONTAL SECTION 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914400" y="685800"/>
            <a:ext cx="8229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Horizontal Section </a:t>
            </a:r>
            <a:r>
              <a:rPr lang="en-US" dirty="0" smtClean="0"/>
              <a:t>tool</a:t>
            </a:r>
            <a:r>
              <a:rPr lang="en-US" b="1" dirty="0" smtClean="0"/>
              <a:t> </a:t>
            </a:r>
            <a:r>
              <a:rPr lang="en-US" dirty="0" smtClean="0"/>
              <a:t>is used to create a section of the building bounded by two horizontal planes</a:t>
            </a:r>
            <a:r>
              <a:rPr lang="en-US" b="1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create a horizontal section, choose the </a:t>
            </a:r>
            <a:r>
              <a:rPr lang="en-US" b="1" dirty="0" smtClean="0"/>
              <a:t>Horizontal Section </a:t>
            </a:r>
            <a:r>
              <a:rPr lang="en-US" dirty="0" smtClean="0"/>
              <a:t>tool from the </a:t>
            </a:r>
            <a:r>
              <a:rPr lang="en-US" b="1" dirty="0" smtClean="0"/>
              <a:t>Section &amp; Elevation </a:t>
            </a:r>
            <a:r>
              <a:rPr lang="en-US" dirty="0" smtClean="0"/>
              <a:t>panel of the </a:t>
            </a:r>
            <a:r>
              <a:rPr lang="en-US" b="1" dirty="0" smtClean="0"/>
              <a:t>Home</a:t>
            </a:r>
            <a:r>
              <a:rPr lang="en-US" dirty="0" smtClean="0"/>
              <a:t> tab in the </a:t>
            </a:r>
            <a:r>
              <a:rPr lang="en-US" b="1" dirty="0" smtClean="0"/>
              <a:t>Ribbon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9600" y="3105835"/>
            <a:ext cx="624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 smtClean="0"/>
              <a:t>  </a:t>
            </a:r>
            <a:r>
              <a:rPr lang="en-US" sz="2400" b="1" dirty="0" smtClean="0"/>
              <a:t>CREATING A SECTION LINE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3276600"/>
            <a:ext cx="784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Section Line </a:t>
            </a:r>
            <a:r>
              <a:rPr lang="en-US" dirty="0" smtClean="0"/>
              <a:t>tool is used to create a section line passing through any user defined points.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4114800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create a section line, choose the </a:t>
            </a:r>
            <a:r>
              <a:rPr lang="en-US" b="1" dirty="0" smtClean="0"/>
              <a:t>Section Line </a:t>
            </a:r>
            <a:r>
              <a:rPr lang="en-US" dirty="0" smtClean="0"/>
              <a:t>tool from the </a:t>
            </a:r>
            <a:r>
              <a:rPr lang="en-US" b="1" dirty="0" smtClean="0"/>
              <a:t>Section &amp; Elevation </a:t>
            </a:r>
            <a:r>
              <a:rPr lang="en-US" dirty="0" smtClean="0"/>
              <a:t>panel of the </a:t>
            </a:r>
            <a:r>
              <a:rPr lang="en-US" b="1" dirty="0" smtClean="0"/>
              <a:t>Home </a:t>
            </a:r>
            <a:r>
              <a:rPr lang="en-US" dirty="0" smtClean="0"/>
              <a:t>tab in the </a:t>
            </a:r>
            <a:r>
              <a:rPr lang="en-US" b="1" dirty="0" smtClean="0"/>
              <a:t>Ribbon.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990600"/>
            <a:ext cx="32956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486400" y="49530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     Figure 8-7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224135"/>
            <a:ext cx="701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CREATING ELEVATION LINE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990600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The </a:t>
            </a:r>
            <a:r>
              <a:rPr lang="en-US" sz="1600" b="1" dirty="0" smtClean="0"/>
              <a:t>Elevation Line </a:t>
            </a:r>
            <a:r>
              <a:rPr lang="en-US" sz="1600" dirty="0" smtClean="0"/>
              <a:t>tool is used to create an elevation line passing through user defined points. 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914400" y="1981200"/>
            <a:ext cx="480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To create an elevation line, choose the </a:t>
            </a:r>
            <a:r>
              <a:rPr lang="en-US" sz="1600" b="1" dirty="0" smtClean="0"/>
              <a:t>Elevation Line</a:t>
            </a:r>
            <a:r>
              <a:rPr lang="en-US" sz="1600" dirty="0" smtClean="0"/>
              <a:t> tool from the </a:t>
            </a:r>
            <a:r>
              <a:rPr lang="en-US" sz="1600" b="1" dirty="0" smtClean="0"/>
              <a:t>Section &amp; Elevation </a:t>
            </a:r>
            <a:r>
              <a:rPr lang="en-US" sz="1600" dirty="0" smtClean="0"/>
              <a:t>panel of the </a:t>
            </a:r>
            <a:r>
              <a:rPr lang="en-US" sz="1600" b="1" dirty="0" smtClean="0"/>
              <a:t>Home</a:t>
            </a:r>
            <a:r>
              <a:rPr lang="en-US" sz="1600" dirty="0" smtClean="0"/>
              <a:t> tab in the </a:t>
            </a:r>
            <a:r>
              <a:rPr lang="en-US" sz="1600" b="1" dirty="0" smtClean="0"/>
              <a:t>Ribbon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Tickoo11_final (2)</Template>
  <TotalTime>2193</TotalTime>
  <Words>1868</Words>
  <Application>Microsoft Office PowerPoint</Application>
  <PresentationFormat>On-screen Show (4:3)</PresentationFormat>
  <Paragraphs>271</Paragraphs>
  <Slides>33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ＭＳ Ｐゴシック</vt:lpstr>
      <vt:lpstr>Arial</vt:lpstr>
      <vt:lpstr>Calibri</vt:lpstr>
      <vt:lpstr>ITC New Baskerville BT</vt:lpstr>
      <vt:lpstr>Wingdings</vt:lpstr>
      <vt:lpstr>Custom Design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CADSof</dc:creator>
  <cp:lastModifiedBy>CADCIM</cp:lastModifiedBy>
  <cp:revision>508</cp:revision>
  <dcterms:created xsi:type="dcterms:W3CDTF">2009-06-06T02:49:09Z</dcterms:created>
  <dcterms:modified xsi:type="dcterms:W3CDTF">2015-08-25T09:50:56Z</dcterms:modified>
</cp:coreProperties>
</file>