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  <p:sldMasterId id="2147483718" r:id="rId2"/>
  </p:sldMasterIdLst>
  <p:notesMasterIdLst>
    <p:notesMasterId r:id="rId20"/>
  </p:notesMasterIdLst>
  <p:sldIdLst>
    <p:sldId id="256" r:id="rId3"/>
    <p:sldId id="379" r:id="rId4"/>
    <p:sldId id="257" r:id="rId5"/>
    <p:sldId id="380" r:id="rId6"/>
    <p:sldId id="381" r:id="rId7"/>
    <p:sldId id="382" r:id="rId8"/>
    <p:sldId id="383" r:id="rId9"/>
    <p:sldId id="384" r:id="rId10"/>
    <p:sldId id="385" r:id="rId11"/>
    <p:sldId id="386" r:id="rId12"/>
    <p:sldId id="387" r:id="rId13"/>
    <p:sldId id="389" r:id="rId14"/>
    <p:sldId id="390" r:id="rId15"/>
    <p:sldId id="391" r:id="rId16"/>
    <p:sldId id="392" r:id="rId17"/>
    <p:sldId id="393" r:id="rId18"/>
    <p:sldId id="39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682" y="62"/>
      </p:cViewPr>
      <p:guideLst>
        <p:guide orient="horz" pos="480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BDE0F-940F-4771-B106-D9F4909E5ECF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74FC5-9B95-4551-9516-E08BE14396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37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206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120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4051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05000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27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4830762"/>
          </a:xfrm>
          <a:prstGeom prst="rect">
            <a:avLst/>
          </a:prstGeom>
        </p:spPr>
        <p:txBody>
          <a:bodyPr vert="eaVert"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4830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CEECD-6D49-45CA-BE6B-9DCA7E0311D5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Rectangle 2"/>
          <p:cNvSpPr/>
          <p:nvPr userDrawn="1"/>
        </p:nvSpPr>
        <p:spPr>
          <a:xfrm rot="-5400000">
            <a:off x="-2674846" y="2657444"/>
            <a:ext cx="571500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i="0" kern="1200" baseline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9.  Working with Schematics</a:t>
            </a:r>
            <a:endParaRPr lang="en-US" sz="20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16089"/>
            <a:ext cx="3124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Learning Objectives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914400" y="883384"/>
            <a:ext cx="78485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• Understand the use of schematics </a:t>
            </a:r>
          </a:p>
          <a:p>
            <a:r>
              <a:rPr lang="en-US" sz="2000" dirty="0" smtClean="0"/>
              <a:t>• Add schematic symbols to drawings </a:t>
            </a:r>
          </a:p>
          <a:p>
            <a:r>
              <a:rPr lang="en-US" sz="2000" dirty="0" smtClean="0"/>
              <a:t>• Create schematics lines in the drawing </a:t>
            </a:r>
          </a:p>
          <a:p>
            <a:r>
              <a:rPr lang="en-US" sz="2000" dirty="0" smtClean="0"/>
              <a:t>• Display schematic representation of existing drawing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15669"/>
            <a:ext cx="4876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General Tab 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914400" y="762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§"/>
            </a:pPr>
            <a:r>
              <a:rPr lang="en-US" b="1" dirty="0" smtClean="0"/>
              <a:t> Keynote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1143000"/>
            <a:ext cx="373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edit box is used to specify key notes for the schematic line style.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43400" y="495300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       Figure 9-7 </a:t>
            </a:r>
            <a:r>
              <a:rPr lang="en-US" sz="1400" dirty="0" smtClean="0"/>
              <a:t>The </a:t>
            </a:r>
            <a:r>
              <a:rPr lang="en-US" sz="1400" b="1" dirty="0" smtClean="0"/>
              <a:t>Select Keynote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914400" y="2514600"/>
            <a:ext cx="373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You can enter the desired key notes in the edit box or you can choose the </a:t>
            </a:r>
            <a:r>
              <a:rPr lang="en-US" b="1" dirty="0" smtClean="0"/>
              <a:t>Select Keynote </a:t>
            </a:r>
            <a:r>
              <a:rPr lang="en-US" dirty="0" smtClean="0"/>
              <a:t>button next to the edit box to select a keynote from the list of predefined keynotes.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499" y="1082188"/>
            <a:ext cx="3121801" cy="35814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438834"/>
            <a:ext cx="487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 smtClean="0"/>
              <a:t>  Notes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914400" y="914400"/>
            <a:ext cx="426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button is used to specify notes for the selected line style. 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944578"/>
            <a:ext cx="3352800" cy="3382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638800" y="420221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b="1" dirty="0" smtClean="0"/>
          </a:p>
          <a:p>
            <a:r>
              <a:rPr lang="en-US" sz="1400" b="1" dirty="0" smtClean="0"/>
              <a:t>Figure 9-8 </a:t>
            </a:r>
            <a:r>
              <a:rPr lang="en-US" sz="1400" dirty="0" smtClean="0"/>
              <a:t>The </a:t>
            </a:r>
            <a:r>
              <a:rPr lang="en-US" sz="1400" b="1" dirty="0" smtClean="0"/>
              <a:t>Notes</a:t>
            </a:r>
            <a:r>
              <a:rPr lang="en-US" sz="1400" dirty="0" smtClean="0"/>
              <a:t> 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914400" y="1752600"/>
            <a:ext cx="449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To specify the notes, choose the </a:t>
            </a:r>
            <a:r>
              <a:rPr lang="en-US" b="1" dirty="0" smtClean="0"/>
              <a:t>Notes</a:t>
            </a:r>
            <a:r>
              <a:rPr lang="en-US" dirty="0" smtClean="0"/>
              <a:t> button from the bottom of the </a:t>
            </a:r>
            <a:r>
              <a:rPr lang="en-US" b="1" dirty="0" smtClean="0"/>
              <a:t>General</a:t>
            </a:r>
            <a:r>
              <a:rPr lang="en-US" dirty="0" smtClean="0"/>
              <a:t> tab; the </a:t>
            </a:r>
            <a:r>
              <a:rPr lang="en-US" b="1" dirty="0" smtClean="0"/>
              <a:t>Notes</a:t>
            </a:r>
            <a:r>
              <a:rPr lang="en-US" dirty="0" smtClean="0"/>
              <a:t> dialog box will be displayed.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2743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There are two tabs available in this dialog box: </a:t>
            </a:r>
            <a:r>
              <a:rPr lang="en-US" b="1" dirty="0" smtClean="0"/>
              <a:t>Notes and Reference Docs.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15669"/>
            <a:ext cx="4876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Designations Tab 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914400" y="1066800"/>
            <a:ext cx="32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options in this tab are used to specify designations for the schematic lines.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2362200"/>
            <a:ext cx="2971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Designations are used to create unique IDs for the schematic lines.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505200" y="4114800"/>
            <a:ext cx="5638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  </a:t>
            </a:r>
          </a:p>
          <a:p>
            <a:r>
              <a:rPr lang="en-US" sz="1400" b="1" dirty="0" smtClean="0"/>
              <a:t>   Figure 9-9 </a:t>
            </a:r>
            <a:r>
              <a:rPr lang="en-US" sz="1400" dirty="0" smtClean="0"/>
              <a:t>The </a:t>
            </a:r>
            <a:r>
              <a:rPr lang="en-US" sz="1400" b="1" dirty="0" smtClean="0"/>
              <a:t>Style Manager </a:t>
            </a:r>
            <a:r>
              <a:rPr lang="en-US" sz="1400" dirty="0" smtClean="0"/>
              <a:t>with the </a:t>
            </a:r>
            <a:r>
              <a:rPr lang="en-US" sz="1400" b="1" dirty="0" smtClean="0"/>
              <a:t>Designations</a:t>
            </a:r>
            <a:r>
              <a:rPr lang="en-US" sz="1400" dirty="0" smtClean="0"/>
              <a:t> tab chosen </a:t>
            </a: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533400"/>
            <a:ext cx="3886200" cy="3657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15669"/>
            <a:ext cx="4876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Annotation Tab 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914400" y="762000"/>
            <a:ext cx="304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options in this tab are used to modify annotation style for a schematic line.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1905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§"/>
            </a:pPr>
            <a:r>
              <a:rPr lang="en-US" b="1" dirty="0" smtClean="0"/>
              <a:t> Crossings Area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2286000"/>
            <a:ext cx="373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There are three buttons available in this area: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2895600"/>
            <a:ext cx="373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b="1" dirty="0" smtClean="0"/>
              <a:t>Do Nothing, Overlap Graphics, </a:t>
            </a:r>
            <a:r>
              <a:rPr lang="en-US" dirty="0" smtClean="0"/>
              <a:t>and</a:t>
            </a:r>
            <a:r>
              <a:rPr lang="en-US" b="1" dirty="0" smtClean="0"/>
              <a:t> Break Existing Line. 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4343400" y="38862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9-10 </a:t>
            </a:r>
            <a:r>
              <a:rPr lang="en-US" sz="1400" dirty="0" smtClean="0"/>
              <a:t>The </a:t>
            </a:r>
            <a:r>
              <a:rPr lang="en-US" sz="1400" b="1" dirty="0" smtClean="0"/>
              <a:t>Style Manager </a:t>
            </a:r>
            <a:r>
              <a:rPr lang="en-US" sz="1400" dirty="0" smtClean="0"/>
              <a:t>with the </a:t>
            </a:r>
            <a:r>
              <a:rPr lang="en-US" sz="1400" b="1" dirty="0" smtClean="0"/>
              <a:t>Annotation</a:t>
            </a:r>
            <a:r>
              <a:rPr lang="en-US" sz="1400" dirty="0" smtClean="0"/>
              <a:t> tab chosen</a:t>
            </a:r>
            <a:r>
              <a:rPr lang="en-US" sz="1400" b="1" dirty="0" smtClean="0"/>
              <a:t> </a:t>
            </a: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653" y="418414"/>
            <a:ext cx="4511842" cy="36195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61890"/>
            <a:ext cx="487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Display Properties Tab 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914400" y="762000"/>
            <a:ext cx="388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options in this tab are used to modify the display representations of schematic lines.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0" y="43434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9-11</a:t>
            </a:r>
            <a:r>
              <a:rPr lang="en-US" sz="1400" dirty="0" smtClean="0"/>
              <a:t> The </a:t>
            </a:r>
            <a:r>
              <a:rPr lang="en-US" sz="1400" b="1" dirty="0" smtClean="0"/>
              <a:t>Style Manager </a:t>
            </a:r>
            <a:r>
              <a:rPr lang="en-US" sz="1400" dirty="0" smtClean="0"/>
              <a:t>with the </a:t>
            </a:r>
            <a:r>
              <a:rPr lang="en-US" sz="1400" b="1" dirty="0" smtClean="0"/>
              <a:t>Display Properties</a:t>
            </a:r>
            <a:r>
              <a:rPr lang="en-US" sz="1400" dirty="0" smtClean="0"/>
              <a:t> tab chosen </a:t>
            </a:r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548521"/>
            <a:ext cx="3505200" cy="406931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15669"/>
            <a:ext cx="487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 Version History Tab 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3886200" y="4191000"/>
            <a:ext cx="5257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9-12  </a:t>
            </a:r>
            <a:r>
              <a:rPr lang="en-US" sz="1400" dirty="0" smtClean="0"/>
              <a:t>The </a:t>
            </a:r>
            <a:r>
              <a:rPr lang="en-US" sz="1400" b="1" dirty="0" smtClean="0"/>
              <a:t>Style Manager </a:t>
            </a:r>
            <a:r>
              <a:rPr lang="en-US" sz="1400" dirty="0" smtClean="0"/>
              <a:t>with the </a:t>
            </a:r>
            <a:r>
              <a:rPr lang="en-US" sz="1400" b="1" dirty="0" smtClean="0"/>
              <a:t>Version History</a:t>
            </a:r>
            <a:r>
              <a:rPr lang="en-US" sz="1400" dirty="0" smtClean="0"/>
              <a:t>  tab chosen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914400" y="1066800"/>
            <a:ext cx="2971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options in this tab are used to record the history of the selected line style.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5477" y="609600"/>
            <a:ext cx="4659245" cy="361188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408057"/>
            <a:ext cx="762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Schematic Representation of an Existing System 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914400" y="990600"/>
            <a:ext cx="4876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display the schematic </a:t>
            </a:r>
            <a:r>
              <a:rPr lang="en-US" dirty="0" err="1" smtClean="0"/>
              <a:t>representation,open</a:t>
            </a:r>
            <a:r>
              <a:rPr lang="en-US" dirty="0" smtClean="0"/>
              <a:t> the desired file and then click on the Level of Details button in the Drawing Status Bar; a </a:t>
            </a:r>
            <a:r>
              <a:rPr lang="en-US" dirty="0" err="1" smtClean="0"/>
              <a:t>flyout</a:t>
            </a:r>
            <a:r>
              <a:rPr lang="en-US" dirty="0" smtClean="0"/>
              <a:t> will be displayed. 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143000"/>
            <a:ext cx="2133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867400" y="4191000"/>
            <a:ext cx="3276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9-13  </a:t>
            </a:r>
            <a:r>
              <a:rPr lang="en-US" sz="1400" dirty="0" smtClean="0"/>
              <a:t>The </a:t>
            </a:r>
            <a:r>
              <a:rPr lang="en-US" sz="1400" dirty="0" err="1" smtClean="0"/>
              <a:t>flyout</a:t>
            </a:r>
            <a:r>
              <a:rPr lang="en-US" sz="1400" dirty="0" smtClean="0"/>
              <a:t> displayed on choosing the </a:t>
            </a:r>
            <a:r>
              <a:rPr lang="en-US" sz="1400" b="1" dirty="0" smtClean="0"/>
              <a:t>Level of Details </a:t>
            </a:r>
            <a:r>
              <a:rPr lang="en-US" sz="1400" dirty="0" smtClean="0"/>
              <a:t>button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143000"/>
            <a:ext cx="39814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962400" y="4191000"/>
            <a:ext cx="518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9-14  </a:t>
            </a:r>
            <a:r>
              <a:rPr lang="en-US" sz="1400" dirty="0" smtClean="0"/>
              <a:t>The schematic representation of an </a:t>
            </a:r>
            <a:r>
              <a:rPr lang="en-US" sz="1400" b="1" dirty="0" smtClean="0"/>
              <a:t>HVAC</a:t>
            </a:r>
            <a:r>
              <a:rPr lang="en-US" sz="1400" dirty="0" smtClean="0"/>
              <a:t> system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1066800"/>
            <a:ext cx="4038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Choose the MEP Schematic option from the </a:t>
            </a:r>
            <a:r>
              <a:rPr lang="en-US" dirty="0" err="1" smtClean="0"/>
              <a:t>flyout</a:t>
            </a:r>
            <a:r>
              <a:rPr lang="en-US" dirty="0" smtClean="0"/>
              <a:t>; the current drawing will be displayed with schematic representations.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9600" y="392668"/>
            <a:ext cx="487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dirty="0" smtClean="0"/>
              <a:t> </a:t>
            </a:r>
            <a:r>
              <a:rPr lang="en-US" sz="2000" b="1" dirty="0" smtClean="0"/>
              <a:t>Contd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0335"/>
            <a:ext cx="2307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Introduction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1066800"/>
            <a:ext cx="784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you will learn about various tools that are used for creating a schematic drawing for a building system.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1905000"/>
            <a:ext cx="8534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You will also learn the use of equipment and schematic lines in a schematic drawing.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300335"/>
            <a:ext cx="5486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Schematic Workspace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9906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invoke this workspace, choose the </a:t>
            </a:r>
            <a:r>
              <a:rPr lang="en-US" b="1" dirty="0" smtClean="0"/>
              <a:t>Schematic </a:t>
            </a:r>
            <a:r>
              <a:rPr lang="en-US" dirty="0" smtClean="0"/>
              <a:t>option from the </a:t>
            </a:r>
            <a:r>
              <a:rPr lang="en-US" b="1" dirty="0" smtClean="0"/>
              <a:t>Workspace Switching</a:t>
            </a:r>
            <a:r>
              <a:rPr lang="en-US" dirty="0" smtClean="0"/>
              <a:t> </a:t>
            </a:r>
            <a:r>
              <a:rPr lang="en-US" dirty="0" err="1" smtClean="0"/>
              <a:t>flyout</a:t>
            </a:r>
            <a:r>
              <a:rPr lang="en-US" dirty="0" smtClean="0"/>
              <a:t>; the Schematic workspace will be activated</a:t>
            </a:r>
            <a:r>
              <a:rPr lang="en-US" b="1" dirty="0" smtClean="0"/>
              <a:t>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tools to create a schematic drawing are available in the </a:t>
            </a:r>
            <a:r>
              <a:rPr lang="en-US" b="1" dirty="0" smtClean="0"/>
              <a:t>Build </a:t>
            </a:r>
            <a:r>
              <a:rPr lang="en-US" dirty="0" smtClean="0"/>
              <a:t>panel of the </a:t>
            </a:r>
            <a:r>
              <a:rPr lang="en-US" b="1" dirty="0" smtClean="0"/>
              <a:t>Home </a:t>
            </a:r>
            <a:r>
              <a:rPr lang="en-US" dirty="0" smtClean="0"/>
              <a:t>tab in the</a:t>
            </a:r>
            <a:r>
              <a:rPr lang="en-US" b="1" dirty="0" smtClean="0"/>
              <a:t> Ribbon.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486400" y="2286000"/>
            <a:ext cx="365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9-1 </a:t>
            </a:r>
            <a:r>
              <a:rPr lang="en-US" sz="1400" dirty="0" smtClean="0"/>
              <a:t>Partial view of the </a:t>
            </a:r>
            <a:r>
              <a:rPr lang="en-US" sz="1400" b="1" dirty="0" smtClean="0"/>
              <a:t>Ribbon</a:t>
            </a:r>
            <a:r>
              <a:rPr lang="en-US" sz="1400" dirty="0" smtClean="0"/>
              <a:t> in the </a:t>
            </a:r>
            <a:r>
              <a:rPr lang="en-US" sz="1400" b="1" dirty="0" smtClean="0"/>
              <a:t>Schematic</a:t>
            </a:r>
            <a:r>
              <a:rPr lang="en-US" sz="1400" dirty="0" smtClean="0"/>
              <a:t> workspace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3580" y="762000"/>
            <a:ext cx="3124200" cy="13843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15669"/>
            <a:ext cx="4876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Equipment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914400" y="99060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tool is available in the </a:t>
            </a:r>
            <a:r>
              <a:rPr lang="en-US" b="1" dirty="0" smtClean="0"/>
              <a:t>Build</a:t>
            </a:r>
            <a:r>
              <a:rPr lang="en-US" dirty="0" smtClean="0"/>
              <a:t> panel of the </a:t>
            </a:r>
            <a:r>
              <a:rPr lang="en-US" b="1" dirty="0" smtClean="0"/>
              <a:t>Home</a:t>
            </a:r>
            <a:r>
              <a:rPr lang="en-US" dirty="0" smtClean="0"/>
              <a:t> tab in the </a:t>
            </a:r>
            <a:r>
              <a:rPr lang="en-US" b="1" dirty="0" smtClean="0"/>
              <a:t>Ribbon.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1524000"/>
            <a:ext cx="594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This tool is used to add equipment to the drawing.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2057400"/>
            <a:ext cx="8001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add an equipment, choose the </a:t>
            </a:r>
            <a:r>
              <a:rPr lang="en-US" b="1" dirty="0" smtClean="0"/>
              <a:t>Equipment</a:t>
            </a:r>
            <a:r>
              <a:rPr lang="en-US" dirty="0" smtClean="0"/>
              <a:t> tool from the </a:t>
            </a:r>
            <a:r>
              <a:rPr lang="en-US" b="1" dirty="0" smtClean="0"/>
              <a:t>Ribbon</a:t>
            </a:r>
            <a:r>
              <a:rPr lang="en-US" dirty="0" smtClean="0"/>
              <a:t>; the </a:t>
            </a:r>
            <a:r>
              <a:rPr lang="en-US" b="1" dirty="0" smtClean="0"/>
              <a:t>Add Multi-view Parts </a:t>
            </a:r>
            <a:r>
              <a:rPr lang="en-US" dirty="0" smtClean="0"/>
              <a:t>dialog box will be displayed.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3105835"/>
            <a:ext cx="6248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Schematic Symbol 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914400" y="3276600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Schematic symbols are the symbolic representations of physical objects required in a building system.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4114800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In </a:t>
            </a:r>
            <a:r>
              <a:rPr lang="en-US" b="1" dirty="0" smtClean="0"/>
              <a:t>AutoCAD MEP</a:t>
            </a:r>
            <a:r>
              <a:rPr lang="en-US" dirty="0" smtClean="0"/>
              <a:t>, there are two types of schematic symbols: In-line symbols and End-of-line symbols.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66407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add a </a:t>
            </a:r>
            <a:r>
              <a:rPr lang="en-US" b="1" dirty="0" smtClean="0"/>
              <a:t>schematic symbol</a:t>
            </a:r>
            <a:r>
              <a:rPr lang="en-US" dirty="0" smtClean="0"/>
              <a:t>, choose the Schematic Symbol tool from the </a:t>
            </a:r>
            <a:r>
              <a:rPr lang="en-US" b="1" dirty="0" smtClean="0"/>
              <a:t>Build</a:t>
            </a:r>
            <a:r>
              <a:rPr lang="en-US" dirty="0" smtClean="0"/>
              <a:t> panel of the </a:t>
            </a:r>
            <a:r>
              <a:rPr lang="en-US" b="1" dirty="0" smtClean="0"/>
              <a:t>Home</a:t>
            </a:r>
            <a:r>
              <a:rPr lang="en-US" dirty="0" smtClean="0"/>
              <a:t> tab in the </a:t>
            </a:r>
            <a:r>
              <a:rPr lang="en-US" b="1" dirty="0" smtClean="0"/>
              <a:t>Ribbon</a:t>
            </a:r>
            <a:r>
              <a:rPr lang="en-US" dirty="0" smtClean="0"/>
              <a:t>; the symbol will get attached to the cursor and you will be prompted to specify the insertion point for the symbol.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9600" y="1981200"/>
            <a:ext cx="480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 PROPERTIES Palette 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914400" y="2667000"/>
            <a:ext cx="441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options in the </a:t>
            </a:r>
            <a:r>
              <a:rPr lang="en-US" b="1" dirty="0" smtClean="0"/>
              <a:t>PROPERTIES</a:t>
            </a:r>
            <a:r>
              <a:rPr lang="en-US" dirty="0" smtClean="0"/>
              <a:t> palette are used to change the parameters of the schematic symbols.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905000"/>
            <a:ext cx="3429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876800" y="48768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9-2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on choosing the </a:t>
            </a:r>
            <a:r>
              <a:rPr lang="en-US" sz="1400" b="1" dirty="0" smtClean="0"/>
              <a:t>Schematic Symbol </a:t>
            </a:r>
            <a:r>
              <a:rPr lang="en-US" sz="1400" dirty="0" smtClean="0"/>
              <a:t>tool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8901" y="10043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§"/>
            </a:pPr>
            <a:r>
              <a:rPr lang="en-US" b="1" dirty="0" smtClean="0"/>
              <a:t> Description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828901" y="589002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field is available in the </a:t>
            </a:r>
            <a:r>
              <a:rPr lang="en-US" b="1" dirty="0" smtClean="0"/>
              <a:t>BASIC &gt; General </a:t>
            </a:r>
            <a:r>
              <a:rPr lang="en-US" dirty="0" smtClean="0"/>
              <a:t>rollout of the </a:t>
            </a:r>
            <a:r>
              <a:rPr lang="en-US" b="1" dirty="0" smtClean="0"/>
              <a:t>Design</a:t>
            </a:r>
            <a:r>
              <a:rPr lang="en-US" dirty="0" smtClean="0"/>
              <a:t> tab in the </a:t>
            </a:r>
            <a:r>
              <a:rPr lang="en-US" b="1" dirty="0" smtClean="0"/>
              <a:t>PROPERTIES</a:t>
            </a:r>
            <a:r>
              <a:rPr lang="en-US" dirty="0" smtClean="0"/>
              <a:t> palette.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905000"/>
            <a:ext cx="26670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257800" y="35814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dirty="0" smtClean="0"/>
              <a:t>              </a:t>
            </a:r>
            <a:r>
              <a:rPr lang="en-US" sz="1400" b="1" dirty="0" smtClean="0"/>
              <a:t>Figure 9-3 </a:t>
            </a:r>
            <a:r>
              <a:rPr lang="en-US" sz="1400" dirty="0" smtClean="0"/>
              <a:t>The </a:t>
            </a:r>
            <a:r>
              <a:rPr lang="en-US" sz="1400" b="1" dirty="0" smtClean="0"/>
              <a:t>Description</a:t>
            </a:r>
            <a:r>
              <a:rPr lang="en-US" sz="1400" dirty="0" smtClean="0"/>
              <a:t> dialog box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914400" y="2362200"/>
            <a:ext cx="45017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b="1" dirty="0" smtClean="0"/>
              <a:t> Style 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2385536"/>
            <a:ext cx="533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option is available in the </a:t>
            </a:r>
            <a:r>
              <a:rPr lang="en-US" b="1" dirty="0" smtClean="0"/>
              <a:t>BASIC &gt; General </a:t>
            </a:r>
            <a:r>
              <a:rPr lang="en-US" dirty="0" smtClean="0"/>
              <a:t>rollout of the </a:t>
            </a:r>
            <a:r>
              <a:rPr lang="en-US" b="1" dirty="0" smtClean="0"/>
              <a:t>PROPERTIES</a:t>
            </a:r>
            <a:r>
              <a:rPr lang="en-US" dirty="0" smtClean="0"/>
              <a:t> palette.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" y="3124200"/>
            <a:ext cx="5257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This option is used to select a schematic symbol from the list of symbols available in </a:t>
            </a:r>
            <a:r>
              <a:rPr lang="en-US" b="1" dirty="0" smtClean="0"/>
              <a:t>AutoCAD MEP. 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914400" y="4114800"/>
            <a:ext cx="838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select a symbol, choose the </a:t>
            </a:r>
            <a:r>
              <a:rPr lang="en-US" b="1" dirty="0" smtClean="0"/>
              <a:t>Style</a:t>
            </a:r>
            <a:r>
              <a:rPr lang="en-US" dirty="0" smtClean="0"/>
              <a:t> option from the </a:t>
            </a:r>
            <a:r>
              <a:rPr lang="en-US" b="1" dirty="0" smtClean="0"/>
              <a:t>PROPERTIES</a:t>
            </a:r>
            <a:r>
              <a:rPr lang="en-US" dirty="0" smtClean="0"/>
              <a:t> palette; the </a:t>
            </a:r>
            <a:r>
              <a:rPr lang="en-US" b="1" dirty="0" smtClean="0"/>
              <a:t>Select Style </a:t>
            </a:r>
            <a:r>
              <a:rPr lang="en-US" dirty="0" smtClean="0"/>
              <a:t>dialog box will be displayed.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181600" y="4572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9-4 </a:t>
            </a:r>
            <a:r>
              <a:rPr lang="en-US" sz="1400" b="1" i="1" dirty="0" smtClean="0"/>
              <a:t>The Select Style 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762000"/>
            <a:ext cx="4343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In this dialog box, the options in the </a:t>
            </a:r>
            <a:r>
              <a:rPr lang="en-US" b="1" dirty="0" smtClean="0"/>
              <a:t>Drawing File </a:t>
            </a:r>
            <a:r>
              <a:rPr lang="en-US" dirty="0" smtClean="0"/>
              <a:t>drop-down list are used to specify the template file for schematic symbols.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792480"/>
            <a:ext cx="3402263" cy="384175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84892"/>
            <a:ext cx="4876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Schematic Line 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914400" y="7620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Schematic lines are used to represent various types of connections in a building system.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371600"/>
            <a:ext cx="34290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914400" y="2057400"/>
            <a:ext cx="4648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To create a schematic line, choose the </a:t>
            </a:r>
            <a:r>
              <a:rPr lang="en-US" b="1" dirty="0" smtClean="0"/>
              <a:t>Schematic Line </a:t>
            </a:r>
            <a:r>
              <a:rPr lang="en-US" dirty="0" smtClean="0"/>
              <a:t>tool from the </a:t>
            </a:r>
            <a:r>
              <a:rPr lang="en-US" b="1" dirty="0" smtClean="0"/>
              <a:t>Build</a:t>
            </a:r>
            <a:r>
              <a:rPr lang="en-US" dirty="0" smtClean="0"/>
              <a:t> panel in the </a:t>
            </a:r>
            <a:r>
              <a:rPr lang="en-US" b="1" dirty="0" smtClean="0"/>
              <a:t>Home</a:t>
            </a:r>
            <a:r>
              <a:rPr lang="en-US" dirty="0" smtClean="0"/>
              <a:t> tab of the </a:t>
            </a:r>
            <a:r>
              <a:rPr lang="en-US" b="1" dirty="0" smtClean="0"/>
              <a:t>Ribbon</a:t>
            </a:r>
            <a:r>
              <a:rPr lang="en-US" dirty="0" smtClean="0"/>
              <a:t>; you will be prompted to specify the start point for the schematic line.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181600" y="4572000"/>
            <a:ext cx="3962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9-5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on choosing the </a:t>
            </a:r>
            <a:r>
              <a:rPr lang="en-US" sz="1400" b="1" dirty="0" smtClean="0"/>
              <a:t>Schematic Line </a:t>
            </a:r>
            <a:r>
              <a:rPr lang="en-US" sz="1400" dirty="0" smtClean="0"/>
              <a:t>tool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54114"/>
            <a:ext cx="464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Schematic Line Styles 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914400" y="762000"/>
            <a:ext cx="411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While creating a schematic diagram, you might require to change the style of the schematic lines.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20574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The style of schematic lines can be changed by using the </a:t>
            </a:r>
            <a:r>
              <a:rPr lang="en-US" b="1" dirty="0" smtClean="0"/>
              <a:t>Style Manager.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9200" y="41910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9-6 </a:t>
            </a:r>
            <a:r>
              <a:rPr lang="en-US" sz="1400" dirty="0" smtClean="0"/>
              <a:t>The </a:t>
            </a:r>
            <a:r>
              <a:rPr lang="en-US" sz="1400" b="1" dirty="0" smtClean="0"/>
              <a:t>Style Manager </a:t>
            </a:r>
            <a:r>
              <a:rPr lang="en-US" sz="1400" dirty="0" smtClean="0"/>
              <a:t>with schematic line styles 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611" y="228600"/>
            <a:ext cx="4213389" cy="41529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Tickoo11_final (2)</Template>
  <TotalTime>1920</TotalTime>
  <Words>894</Words>
  <Application>Microsoft Office PowerPoint</Application>
  <PresentationFormat>On-screen Show (4:3)</PresentationFormat>
  <Paragraphs>130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ＭＳ Ｐゴシック</vt:lpstr>
      <vt:lpstr>Arial</vt:lpstr>
      <vt:lpstr>Calibri</vt:lpstr>
      <vt:lpstr>Wingdings</vt:lpstr>
      <vt:lpstr>Custom Design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CADSof</dc:creator>
  <cp:lastModifiedBy>CADCIM</cp:lastModifiedBy>
  <cp:revision>470</cp:revision>
  <dcterms:created xsi:type="dcterms:W3CDTF">2009-06-06T02:49:09Z</dcterms:created>
  <dcterms:modified xsi:type="dcterms:W3CDTF">2015-08-24T09:17:33Z</dcterms:modified>
</cp:coreProperties>
</file>