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88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6">
          <p15:clr>
            <a:srgbClr val="A4A3A4"/>
          </p15:clr>
        </p15:guide>
        <p15:guide id="2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E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576"/>
        <p:guide pos="5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E0D6F-A710-4585-BFD0-2386B707CCBD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2AC37-3800-4366-8665-B7D397BF1F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4214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2AC37-3800-4366-8665-B7D397BF1F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947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2AC37-3800-4366-8665-B7D397BF1F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2074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419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230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98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5985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0301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6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60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641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400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298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5DA32-BB5F-4C69-98F9-5131E243AB7E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0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5B95B-92E3-4CB0-BAA7-43F90AA159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2361394" y="2380448"/>
            <a:ext cx="5715000" cy="954107"/>
          </a:xfrm>
          <a:prstGeom prst="rect">
            <a:avLst/>
          </a:prstGeom>
          <a:solidFill>
            <a:srgbClr val="031E59"/>
          </a:solidFill>
          <a:ln w="317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bliqueTopLef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Sylfaen" pitchFamily="18" charset="0"/>
              </a:rPr>
              <a:t>7. Working with Assemblies and Subassemblies</a:t>
            </a:r>
            <a:endParaRPr lang="en-US" sz="2800" b="1" dirty="0">
              <a:solidFill>
                <a:schemeClr val="bg1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96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90600" y="304800"/>
            <a:ext cx="26885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 smtClean="0">
                <a:cs typeface="Arial" pitchFamily="34" charset="0"/>
              </a:rPr>
              <a:t>Learning Objectives</a:t>
            </a:r>
            <a:endParaRPr lang="en-US" sz="2400" b="1" i="1" dirty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914400"/>
            <a:ext cx="7315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pitchFamily="34" charset="0"/>
              </a:rPr>
              <a:t>• Understand and create assemblies</a:t>
            </a:r>
          </a:p>
          <a:p>
            <a:r>
              <a:rPr lang="en-US" dirty="0" smtClean="0">
                <a:cs typeface="Arial" pitchFamily="34" charset="0"/>
              </a:rPr>
              <a:t>• Create different assembly styles</a:t>
            </a:r>
          </a:p>
          <a:p>
            <a:r>
              <a:rPr lang="en-US" dirty="0" smtClean="0">
                <a:cs typeface="Arial" pitchFamily="34" charset="0"/>
              </a:rPr>
              <a:t>• Use codes</a:t>
            </a:r>
          </a:p>
          <a:p>
            <a:r>
              <a:rPr lang="en-US" dirty="0" smtClean="0">
                <a:cs typeface="Arial" pitchFamily="34" charset="0"/>
              </a:rPr>
              <a:t>• Understand subassemblies</a:t>
            </a:r>
          </a:p>
          <a:p>
            <a:r>
              <a:rPr lang="en-US" dirty="0" smtClean="0">
                <a:cs typeface="Arial" pitchFamily="34" charset="0"/>
              </a:rPr>
              <a:t>• Create customized subassemblies</a:t>
            </a:r>
          </a:p>
          <a:p>
            <a:r>
              <a:rPr lang="en-US" dirty="0" smtClean="0">
                <a:cs typeface="Arial" pitchFamily="34" charset="0"/>
              </a:rPr>
              <a:t>• Create styles for the subassembly components</a:t>
            </a:r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618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Assembly Styles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1" y="5054025"/>
            <a:ext cx="5638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7-11 </a:t>
            </a:r>
            <a:r>
              <a:rPr lang="en-US" sz="1600" dirty="0" smtClean="0"/>
              <a:t>Selecting the required assembly component from the </a:t>
            </a:r>
            <a:r>
              <a:rPr lang="en-US" sz="1600" b="1" dirty="0" smtClean="0"/>
              <a:t>Component</a:t>
            </a:r>
            <a:r>
              <a:rPr lang="en-US" sz="1600" dirty="0" smtClean="0"/>
              <a:t> drop-down list 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990600"/>
            <a:ext cx="5643562" cy="408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42781"/>
            <a:ext cx="274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cs typeface="Arial" pitchFamily="34" charset="0"/>
              </a:rPr>
              <a:t>USING CODES</a:t>
            </a:r>
            <a:endParaRPr lang="en-US" sz="2400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804446"/>
            <a:ext cx="213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Point Codes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261646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cs typeface="Arial" pitchFamily="34" charset="0"/>
              </a:rPr>
              <a:t>In a subassembly, point codes are used to define the vertices or the end points of a subassembly.</a:t>
            </a:r>
          </a:p>
          <a:p>
            <a:endParaRPr lang="en-US" dirty="0" smtClean="0"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cs typeface="Arial" pitchFamily="34" charset="0"/>
              </a:rPr>
              <a:t>These end points or vertices are called assembly points. </a:t>
            </a:r>
            <a:endParaRPr lang="en-US" dirty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2709446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Link</a:t>
            </a:r>
            <a:r>
              <a:rPr lang="en-US" b="1" dirty="0" smtClean="0"/>
              <a:t> </a:t>
            </a:r>
            <a:r>
              <a:rPr lang="en-US" sz="2000" b="1" dirty="0" smtClean="0">
                <a:cs typeface="Arial" pitchFamily="34" charset="0"/>
              </a:rPr>
              <a:t>Codes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938046"/>
            <a:ext cx="39338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438400" y="4995446"/>
            <a:ext cx="4648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7-12 </a:t>
            </a:r>
            <a:r>
              <a:rPr lang="en-US" sz="1600" dirty="0" smtClean="0"/>
              <a:t>Points</a:t>
            </a:r>
            <a:r>
              <a:rPr lang="en-US" sz="1600" dirty="0"/>
              <a:t>, Links and shapes in a subassembly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205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Shape</a:t>
            </a:r>
            <a:r>
              <a:rPr lang="en-US" b="1" dirty="0" smtClean="0"/>
              <a:t> </a:t>
            </a:r>
            <a:r>
              <a:rPr lang="en-US" sz="2000" b="1" dirty="0" smtClean="0">
                <a:cs typeface="Arial" pitchFamily="34" charset="0"/>
              </a:rPr>
              <a:t>Codes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066800"/>
            <a:ext cx="4924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057400" y="3505200"/>
            <a:ext cx="6248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7-13 </a:t>
            </a:r>
            <a:r>
              <a:rPr lang="en-US" sz="1600" dirty="0" smtClean="0"/>
              <a:t>Subassembly with the point (P), link (L), and the shape codes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0225" y="5142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Code Set Styles</a:t>
            </a:r>
            <a:endParaRPr lang="en-US" sz="2000" dirty="0"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225" y="914400"/>
            <a:ext cx="24860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980225" y="2438400"/>
            <a:ext cx="2438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7-14 </a:t>
            </a:r>
            <a:r>
              <a:rPr lang="en-US" sz="1600" dirty="0" smtClean="0"/>
              <a:t>The </a:t>
            </a:r>
            <a:r>
              <a:rPr lang="en-US" sz="1600" b="1" dirty="0" smtClean="0"/>
              <a:t>Code Set</a:t>
            </a:r>
          </a:p>
          <a:p>
            <a:r>
              <a:rPr lang="en-US" sz="1600" b="1" dirty="0" smtClean="0"/>
              <a:t> Styles</a:t>
            </a:r>
            <a:r>
              <a:rPr lang="en-US" sz="1600" dirty="0" smtClean="0"/>
              <a:t> sub-node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3733800" y="4919246"/>
            <a:ext cx="510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7-15 </a:t>
            </a:r>
            <a:r>
              <a:rPr lang="en-US" sz="1600" dirty="0" smtClean="0"/>
              <a:t>The Marker Style - New Marker Style dialog box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473994"/>
            <a:ext cx="4886325" cy="347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550" y="5142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Creating Label Styles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4462046"/>
            <a:ext cx="571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7-16 </a:t>
            </a:r>
            <a:r>
              <a:rPr lang="en-US" sz="1600" i="1" dirty="0" smtClean="0"/>
              <a:t>The</a:t>
            </a:r>
            <a:r>
              <a:rPr lang="en-US" sz="1600" b="1" i="1" dirty="0" smtClean="0"/>
              <a:t> Text Component Editor - Contents </a:t>
            </a:r>
            <a:r>
              <a:rPr lang="en-US" sz="1600" i="1" dirty="0" smtClean="0"/>
              <a:t>dialog box</a:t>
            </a: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1143000"/>
            <a:ext cx="62007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5142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Creating Code Set Styles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8400" y="5105400"/>
            <a:ext cx="541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7-17 </a:t>
            </a:r>
            <a:r>
              <a:rPr lang="en-US" sz="1600" dirty="0" smtClean="0"/>
              <a:t>The Codes tab of the </a:t>
            </a:r>
            <a:r>
              <a:rPr lang="en-US" sz="1600" b="1" dirty="0" smtClean="0"/>
              <a:t>Code Set Style - New Code Set Style</a:t>
            </a:r>
            <a:r>
              <a:rPr lang="en-US" sz="1600" dirty="0" smtClean="0"/>
              <a:t> dialog box</a:t>
            </a: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799" y="1143000"/>
            <a:ext cx="5572125" cy="391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914400"/>
            <a:ext cx="3448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667000" y="22098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Figure 7-18 </a:t>
            </a:r>
            <a:r>
              <a:rPr lang="en-US" sz="1600" dirty="0" smtClean="0"/>
              <a:t>Choosing the </a:t>
            </a:r>
            <a:r>
              <a:rPr lang="en-US" sz="1600" b="1" dirty="0" smtClean="0"/>
              <a:t>Add</a:t>
            </a:r>
            <a:r>
              <a:rPr lang="en-US" sz="1600" dirty="0" smtClean="0"/>
              <a:t> option from the shortcut menu displayed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76535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cs typeface="Arial" pitchFamily="34" charset="0"/>
              </a:rPr>
              <a:t>WORKING WITH SUBASSEMBLIES </a:t>
            </a:r>
            <a:endParaRPr lang="en-US" sz="2400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0124" y="5029200"/>
            <a:ext cx="3648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7-19 </a:t>
            </a:r>
            <a:r>
              <a:rPr lang="en-US" sz="1600" dirty="0" smtClean="0"/>
              <a:t>The </a:t>
            </a:r>
            <a:r>
              <a:rPr lang="en-US" sz="1600" b="1" dirty="0" smtClean="0"/>
              <a:t>TOOL PALETTES – CIVIL  LMPERIAL</a:t>
            </a:r>
            <a:r>
              <a:rPr lang="en-US" sz="1600" dirty="0" smtClean="0"/>
              <a:t> Subassemblies palette </a:t>
            </a:r>
            <a:endParaRPr lang="en-US" sz="16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25" y="1015425"/>
            <a:ext cx="39528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00600" y="2234625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7-20 </a:t>
            </a:r>
            <a:r>
              <a:rPr lang="en-US" sz="1600" dirty="0" smtClean="0"/>
              <a:t>The </a:t>
            </a:r>
            <a:r>
              <a:rPr lang="en-US" sz="1600" b="1" dirty="0" err="1" smtClean="0"/>
              <a:t>LaneBrokenBack</a:t>
            </a:r>
            <a:r>
              <a:rPr lang="en-US" sz="1600" dirty="0" smtClean="0"/>
              <a:t> subassembly from the </a:t>
            </a:r>
            <a:r>
              <a:rPr lang="en-US" sz="1600" b="1" dirty="0" smtClean="0"/>
              <a:t>Lanes</a:t>
            </a:r>
            <a:r>
              <a:rPr lang="en-US" sz="1600" dirty="0" smtClean="0"/>
              <a:t> tab </a:t>
            </a:r>
            <a:endParaRPr lang="en-US" sz="1600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950" y="3114675"/>
            <a:ext cx="39052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172075" y="42672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</a:t>
            </a:r>
            <a:r>
              <a:rPr lang="en-US" b="1" dirty="0" smtClean="0"/>
              <a:t> </a:t>
            </a:r>
            <a:r>
              <a:rPr lang="en-US" sz="1600" b="1" dirty="0" smtClean="0"/>
              <a:t>7-21</a:t>
            </a:r>
            <a:r>
              <a:rPr lang="en-US" b="1" dirty="0" smtClean="0"/>
              <a:t> </a:t>
            </a:r>
            <a:r>
              <a:rPr lang="en-US" sz="1600" dirty="0" smtClean="0"/>
              <a:t>The</a:t>
            </a:r>
            <a:r>
              <a:rPr lang="en-US" b="1" i="1" dirty="0" smtClean="0"/>
              <a:t> </a:t>
            </a:r>
            <a:r>
              <a:rPr lang="en-US" sz="1600" dirty="0" err="1" smtClean="0"/>
              <a:t>BasicLane</a:t>
            </a:r>
            <a:r>
              <a:rPr lang="en-US" b="1" i="1" dirty="0" smtClean="0"/>
              <a:t> </a:t>
            </a:r>
            <a:r>
              <a:rPr lang="en-US" sz="1600" dirty="0" smtClean="0"/>
              <a:t>subassembly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838200"/>
            <a:ext cx="1821656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609600"/>
            <a:ext cx="39243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0" y="3200400"/>
            <a:ext cx="533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7-22 </a:t>
            </a:r>
            <a:r>
              <a:rPr lang="en-US" sz="1600" dirty="0" smtClean="0"/>
              <a:t>The </a:t>
            </a:r>
            <a:r>
              <a:rPr lang="en-US" sz="1600" b="1" dirty="0" err="1" smtClean="0"/>
              <a:t>UrbanCurbGutterGeneral</a:t>
            </a:r>
            <a:r>
              <a:rPr lang="en-US" sz="1600" b="1" dirty="0" smtClean="0"/>
              <a:t> </a:t>
            </a:r>
            <a:r>
              <a:rPr lang="en-US" sz="1600" dirty="0" smtClean="0"/>
              <a:t>subassembly</a:t>
            </a:r>
            <a:endParaRPr lang="en-US" sz="1600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962400"/>
            <a:ext cx="55340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14600" y="48768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Figure 7-23 </a:t>
            </a:r>
            <a:r>
              <a:rPr lang="en-US" sz="1600" dirty="0" smtClean="0"/>
              <a:t>The Daylight Standard subassembly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609600"/>
            <a:ext cx="3200400" cy="182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895600" y="2514600"/>
            <a:ext cx="4038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7-24 </a:t>
            </a:r>
            <a:r>
              <a:rPr lang="en-US" sz="1600" dirty="0" smtClean="0"/>
              <a:t>The left side of an assembly</a:t>
            </a:r>
            <a:endParaRPr lang="en-US" sz="16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895600"/>
            <a:ext cx="5943600" cy="1885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352800" y="4953000"/>
            <a:ext cx="3352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7-25 </a:t>
            </a:r>
            <a:r>
              <a:rPr lang="en-US" sz="1600" dirty="0" smtClean="0"/>
              <a:t>The Channel subassembly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00335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cs typeface="Arial" pitchFamily="34" charset="0"/>
              </a:rPr>
              <a:t>INTRODUCTION TO ASSEMBLIES AND SUBASSEMBLIES</a:t>
            </a:r>
            <a:endParaRPr lang="en-US" sz="2400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014246"/>
            <a:ext cx="60483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6000" y="53002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Figure 1 </a:t>
            </a:r>
            <a:r>
              <a:rPr lang="en-US" sz="1600" dirty="0" smtClean="0"/>
              <a:t>A typical road assembly cross-section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990600" y="914400"/>
            <a:ext cx="8001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cs typeface="Arial" pitchFamily="34" charset="0"/>
              </a:rPr>
              <a:t>An assembly is a collection of smaller units called subassemblies. These subassemblies are parametric in nature and are the building blocks of any road cross-section. 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cs typeface="Arial" pitchFamily="34" charset="0"/>
              </a:rPr>
              <a:t>A typical road section assembly consists of  subassemblies such as lanes, sidewalks, curbs, and so on. Figure 1 shows a road assembly cross-section.</a:t>
            </a:r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1075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Subassembly Properties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47875" y="4977825"/>
            <a:ext cx="5876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7-26 </a:t>
            </a:r>
            <a:r>
              <a:rPr lang="en-US" sz="1600" dirty="0" smtClean="0"/>
              <a:t>Editing </a:t>
            </a:r>
            <a:r>
              <a:rPr lang="en-US" sz="1600" dirty="0"/>
              <a:t>the input value for </a:t>
            </a:r>
            <a:r>
              <a:rPr lang="en-US" sz="1600" b="1" dirty="0"/>
              <a:t>Width </a:t>
            </a:r>
            <a:r>
              <a:rPr lang="en-US" sz="1600" dirty="0"/>
              <a:t>of a subassembly in the </a:t>
            </a:r>
            <a:r>
              <a:rPr lang="en-US" sz="1600" b="1" dirty="0"/>
              <a:t>Parameters </a:t>
            </a:r>
            <a:r>
              <a:rPr lang="en-US" sz="1600" dirty="0"/>
              <a:t>tab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037" y="914400"/>
            <a:ext cx="5567363" cy="402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8400" y="4919246"/>
            <a:ext cx="563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7-27 </a:t>
            </a:r>
            <a:r>
              <a:rPr lang="en-US" sz="1600" dirty="0" smtClean="0"/>
              <a:t>The </a:t>
            </a:r>
            <a:r>
              <a:rPr lang="en-US" sz="1600" b="1" dirty="0" smtClean="0"/>
              <a:t>Link</a:t>
            </a:r>
            <a:r>
              <a:rPr lang="en-US" sz="1600" dirty="0" smtClean="0"/>
              <a:t>, </a:t>
            </a:r>
            <a:r>
              <a:rPr lang="en-US" sz="1600" b="1" dirty="0" smtClean="0"/>
              <a:t>Point</a:t>
            </a:r>
            <a:r>
              <a:rPr lang="en-US" sz="1600" dirty="0" smtClean="0"/>
              <a:t>, and </a:t>
            </a:r>
            <a:r>
              <a:rPr lang="en-US" sz="1600" b="1" dirty="0" smtClean="0"/>
              <a:t>Shape</a:t>
            </a:r>
            <a:r>
              <a:rPr lang="en-US" sz="1600" dirty="0" smtClean="0"/>
              <a:t> heads in the Codes tab</a:t>
            </a: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537" y="914400"/>
            <a:ext cx="558106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514290"/>
            <a:ext cx="586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Creating Subassemblies Using </a:t>
            </a:r>
            <a:r>
              <a:rPr lang="en-US" sz="2000" b="1" dirty="0" err="1" smtClean="0">
                <a:cs typeface="Arial" pitchFamily="34" charset="0"/>
              </a:rPr>
              <a:t>Polylines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5105400"/>
            <a:ext cx="3276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/>
              <a:t>Figure 7-28 </a:t>
            </a:r>
            <a:r>
              <a:rPr lang="en-US" sz="1600" dirty="0" smtClean="0"/>
              <a:t>The</a:t>
            </a:r>
            <a:r>
              <a:rPr lang="en-US" sz="1600" b="1" dirty="0" smtClean="0"/>
              <a:t> Create Subassembly - From Polyline </a:t>
            </a:r>
            <a:r>
              <a:rPr lang="en-US" sz="1600" dirty="0" smtClean="0"/>
              <a:t>dialog box</a:t>
            </a:r>
            <a:endParaRPr lang="en-US" sz="16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600200"/>
            <a:ext cx="20002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34000" y="2667000"/>
            <a:ext cx="2667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/>
              <a:t>Figure 7-29 </a:t>
            </a:r>
            <a:r>
              <a:rPr lang="en-US" sz="1600" dirty="0" smtClean="0"/>
              <a:t>The </a:t>
            </a:r>
            <a:r>
              <a:rPr lang="en-US" sz="1600" b="1" dirty="0"/>
              <a:t>Assemblies </a:t>
            </a:r>
            <a:r>
              <a:rPr lang="en-US" sz="1600" dirty="0" err="1"/>
              <a:t>subnode</a:t>
            </a:r>
            <a:r>
              <a:rPr lang="en-US" sz="1600" dirty="0"/>
              <a:t> displaying the added subassembly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914400"/>
            <a:ext cx="26289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Adding Codes to the Subassembly</a:t>
            </a:r>
            <a:endParaRPr lang="en-US" sz="2000" dirty="0"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244025"/>
            <a:ext cx="19240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438400" y="3834825"/>
            <a:ext cx="297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7-30 </a:t>
            </a:r>
            <a:r>
              <a:rPr lang="en-US" sz="1600" dirty="0" smtClean="0"/>
              <a:t>The Subassembly before adding a shape</a:t>
            </a:r>
            <a:endParaRPr lang="en-US" sz="16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167825"/>
            <a:ext cx="18859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410200" y="3758625"/>
            <a:ext cx="266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7-31</a:t>
            </a:r>
            <a:r>
              <a:rPr lang="en-US" sz="1600" b="1" i="1" dirty="0" smtClean="0"/>
              <a:t> </a:t>
            </a:r>
            <a:r>
              <a:rPr lang="en-US" sz="1600" dirty="0" smtClean="0"/>
              <a:t>The Subassembly after adding a shape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877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Subassembly Catalog Library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23914" y="5130225"/>
            <a:ext cx="5648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7-32 </a:t>
            </a:r>
            <a:r>
              <a:rPr lang="en-US" sz="1600" dirty="0" smtClean="0"/>
              <a:t>The </a:t>
            </a:r>
            <a:r>
              <a:rPr lang="en-US" sz="1600" dirty="0"/>
              <a:t>window displaying the </a:t>
            </a:r>
            <a:r>
              <a:rPr lang="en-US" sz="1600" b="1" dirty="0"/>
              <a:t>Catalog Library - Autodesk Content </a:t>
            </a:r>
            <a:r>
              <a:rPr lang="en-US" sz="1600" b="1"/>
              <a:t>Browser </a:t>
            </a:r>
            <a:r>
              <a:rPr lang="en-US" sz="1600" b="1" smtClean="0"/>
              <a:t>2015 </a:t>
            </a:r>
            <a:r>
              <a:rPr lang="en-US" sz="1600" dirty="0"/>
              <a:t>window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83820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33600" y="4953000"/>
            <a:ext cx="525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7-33 </a:t>
            </a:r>
            <a:r>
              <a:rPr lang="en-US" sz="1600" i="1" dirty="0" smtClean="0"/>
              <a:t>The </a:t>
            </a:r>
            <a:r>
              <a:rPr lang="en-US" sz="1600" i="1" dirty="0"/>
              <a:t>window displaying the subassembly catalogs</a:t>
            </a:r>
            <a:endParaRPr 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53340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4999" y="4953000"/>
            <a:ext cx="64375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</a:t>
            </a:r>
            <a:r>
              <a:rPr lang="en-US" sz="1600" b="1" dirty="0"/>
              <a:t>7-34 </a:t>
            </a:r>
            <a:r>
              <a:rPr lang="en-US" sz="1600" dirty="0"/>
              <a:t>Adding the </a:t>
            </a:r>
            <a:r>
              <a:rPr lang="en-US" sz="1600" b="1" dirty="0"/>
              <a:t>Bridge and Rail Subassemblies </a:t>
            </a:r>
            <a:r>
              <a:rPr lang="en-US" sz="1600" dirty="0"/>
              <a:t>to the </a:t>
            </a:r>
            <a:r>
              <a:rPr lang="en-US" sz="1600" b="1" dirty="0"/>
              <a:t>Tool Palettes</a:t>
            </a: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19200"/>
            <a:ext cx="5450681" cy="3607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452735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cs typeface="Arial" pitchFamily="34" charset="0"/>
              </a:rPr>
              <a:t>ADDING ASSEMBLIES TO TOOL PALETTES</a:t>
            </a:r>
            <a:endParaRPr lang="en-US" sz="24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8400" y="28956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Figure 7-35 </a:t>
            </a:r>
            <a:r>
              <a:rPr lang="en-US" sz="1600" dirty="0" smtClean="0"/>
              <a:t>The assembly added in the </a:t>
            </a:r>
            <a:r>
              <a:rPr lang="en-US" sz="1600" b="1" dirty="0" smtClean="0"/>
              <a:t>New</a:t>
            </a:r>
            <a:r>
              <a:rPr lang="en-US" sz="1600" dirty="0" smtClean="0"/>
              <a:t> tab of the </a:t>
            </a:r>
            <a:r>
              <a:rPr lang="en-US" sz="1600" b="1" dirty="0" smtClean="0"/>
              <a:t>Tool Palettes</a:t>
            </a:r>
            <a:endParaRPr lang="en-US" sz="16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219200"/>
            <a:ext cx="24193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04800"/>
            <a:ext cx="4530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TUTORIALS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766465"/>
            <a:ext cx="45300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Tutorial 1 Typical Road Assembly</a:t>
            </a:r>
            <a:endParaRPr lang="en-US" sz="2000" b="1" dirty="0"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1" y="2286000"/>
            <a:ext cx="5768922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764560" y="4876800"/>
            <a:ext cx="33220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7-36 </a:t>
            </a:r>
            <a:r>
              <a:rPr lang="en-US" sz="1600" dirty="0" smtClean="0"/>
              <a:t>A typical road assembly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990600" y="12954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pitchFamily="34" charset="0"/>
              </a:rPr>
              <a:t>In this tutorial, you will create a typical road assembly consisting of different subassemblies, as shown in Figure 7-36. You will also rename the subassemblies. </a:t>
            </a:r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51429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Tutorial 2  Canal Assembly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9144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pitchFamily="34" charset="0"/>
              </a:rPr>
              <a:t>In this tutorial, you will create an assembly for the canal, as shown in Figure 7-37. Also, you will create a marker style, shape style, and a code set style. </a:t>
            </a:r>
            <a:endParaRPr lang="en-US" dirty="0"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988323"/>
            <a:ext cx="7809325" cy="19740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76600" y="40206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 smtClean="0">
                <a:solidFill>
                  <a:srgbClr val="221E1F"/>
                </a:solidFill>
              </a:rPr>
              <a:t>Figure 7-37 </a:t>
            </a:r>
            <a:r>
              <a:rPr lang="en-US" dirty="0">
                <a:solidFill>
                  <a:srgbClr val="221E1F"/>
                </a:solidFill>
              </a:rPr>
              <a:t>The </a:t>
            </a:r>
            <a:r>
              <a:rPr lang="en-US" b="1" dirty="0">
                <a:solidFill>
                  <a:srgbClr val="221E1F"/>
                </a:solidFill>
              </a:rPr>
              <a:t>Canal </a:t>
            </a:r>
            <a:r>
              <a:rPr lang="en-US" dirty="0">
                <a:solidFill>
                  <a:srgbClr val="221E1F"/>
                </a:solidFill>
              </a:rPr>
              <a:t>assembly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76535"/>
            <a:ext cx="236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cs typeface="Arial" pitchFamily="34" charset="0"/>
              </a:rPr>
              <a:t>Assemblies</a:t>
            </a:r>
            <a:endParaRPr lang="en-US" sz="2400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91440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Components of an Assembly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295400"/>
            <a:ext cx="7620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cs typeface="Arial" pitchFamily="34" charset="0"/>
              </a:rPr>
              <a:t>Insertion Point : </a:t>
            </a:r>
            <a:r>
              <a:rPr lang="en-US" dirty="0" smtClean="0"/>
              <a:t>The insertion point is the first point specified for creating the assembly. This point helps you define the center line of the final corridor.</a:t>
            </a:r>
            <a:endParaRPr lang="en-US" dirty="0" smtClean="0">
              <a:cs typeface="Arial" pitchFamily="34" charset="0"/>
            </a:endParaRPr>
          </a:p>
          <a:p>
            <a:pPr algn="just"/>
            <a:endParaRPr lang="en-US" b="1" dirty="0" smtClean="0">
              <a:cs typeface="Arial" pitchFamily="34" charset="0"/>
            </a:endParaRPr>
          </a:p>
          <a:p>
            <a:pPr algn="just"/>
            <a:r>
              <a:rPr lang="en-US" b="1" dirty="0" smtClean="0">
                <a:cs typeface="Arial" pitchFamily="34" charset="0"/>
              </a:rPr>
              <a:t>Baseline </a:t>
            </a:r>
            <a:r>
              <a:rPr lang="en-US" dirty="0" smtClean="0">
                <a:cs typeface="Arial" pitchFamily="34" charset="0"/>
              </a:rPr>
              <a:t>: The b</a:t>
            </a:r>
            <a:r>
              <a:rPr lang="en-US" dirty="0" smtClean="0"/>
              <a:t>aseline is a vertical line with a marker in an assembly.</a:t>
            </a:r>
          </a:p>
          <a:p>
            <a:pPr algn="just"/>
            <a:endParaRPr lang="en-US" dirty="0" smtClean="0">
              <a:cs typeface="Arial" pitchFamily="34" charset="0"/>
            </a:endParaRPr>
          </a:p>
          <a:p>
            <a:pPr algn="just"/>
            <a:r>
              <a:rPr lang="en-US" b="1" dirty="0" smtClean="0">
                <a:cs typeface="Arial" pitchFamily="34" charset="0"/>
              </a:rPr>
              <a:t>Baseline Point : </a:t>
            </a:r>
            <a:r>
              <a:rPr lang="en-US" dirty="0" smtClean="0"/>
              <a:t>The baseline point (marker) is a point on the baseline where you can attach the first subassembly. The baseline point and the insertion point always coincide with each other.</a:t>
            </a:r>
          </a:p>
          <a:p>
            <a:pPr algn="just"/>
            <a:endParaRPr lang="en-US" dirty="0" smtClean="0">
              <a:cs typeface="Arial" pitchFamily="34" charset="0"/>
            </a:endParaRPr>
          </a:p>
          <a:p>
            <a:pPr algn="just"/>
            <a:r>
              <a:rPr lang="en-US" b="1" dirty="0" smtClean="0">
                <a:cs typeface="Arial" pitchFamily="34" charset="0"/>
              </a:rPr>
              <a:t>Offset Line : </a:t>
            </a:r>
            <a:r>
              <a:rPr lang="en-US" dirty="0" smtClean="0"/>
              <a:t>The offset line is a vertical line with a marker which passes through the offset point.</a:t>
            </a:r>
          </a:p>
          <a:p>
            <a:pPr algn="just"/>
            <a:endParaRPr lang="en-US" dirty="0" smtClean="0">
              <a:cs typeface="Arial" pitchFamily="34" charset="0"/>
            </a:endParaRPr>
          </a:p>
          <a:p>
            <a:pPr algn="just"/>
            <a:r>
              <a:rPr lang="en-US" b="1" dirty="0" smtClean="0">
                <a:cs typeface="Arial" pitchFamily="34" charset="0"/>
              </a:rPr>
              <a:t>Offset Point : </a:t>
            </a:r>
            <a:r>
              <a:rPr lang="en-US" dirty="0" smtClean="0">
                <a:cs typeface="Arial" pitchFamily="34" charset="0"/>
              </a:rPr>
              <a:t>The</a:t>
            </a:r>
            <a:r>
              <a:rPr lang="en-US" b="1" dirty="0" smtClean="0">
                <a:cs typeface="Arial" pitchFamily="34" charset="0"/>
              </a:rPr>
              <a:t> </a:t>
            </a:r>
            <a:r>
              <a:rPr lang="en-US" dirty="0" smtClean="0"/>
              <a:t>offset </a:t>
            </a:r>
            <a:r>
              <a:rPr lang="en-US" dirty="0"/>
              <a:t>point represents the ground reference point of the assembly along a specified offset alignment 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Tutorial 3 Customized Subassembly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8382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pitchFamily="34" charset="0"/>
              </a:rPr>
              <a:t>In this tutorial, you will create a customized </a:t>
            </a:r>
            <a:r>
              <a:rPr lang="en-US" dirty="0" err="1" smtClean="0">
                <a:cs typeface="Arial" pitchFamily="34" charset="0"/>
              </a:rPr>
              <a:t>UShapeDitch</a:t>
            </a:r>
            <a:r>
              <a:rPr lang="en-US" dirty="0" smtClean="0">
                <a:cs typeface="Arial" pitchFamily="34" charset="0"/>
              </a:rPr>
              <a:t> subassembly, as shown in Figure 7-38 using the Create Subassembly from Polyline tool. </a:t>
            </a:r>
            <a:endParaRPr lang="en-US" dirty="0"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600200"/>
            <a:ext cx="18859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90800" y="51816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Figure 7-38 </a:t>
            </a:r>
            <a:r>
              <a:rPr lang="en-US" sz="1600" dirty="0" smtClean="0"/>
              <a:t>The </a:t>
            </a:r>
            <a:r>
              <a:rPr lang="en-US" sz="1600" dirty="0" err="1" smtClean="0"/>
              <a:t>UShapeDitch</a:t>
            </a:r>
            <a:r>
              <a:rPr lang="en-US" sz="1600" dirty="0" smtClean="0"/>
              <a:t> subassembly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4572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Tutorial 4 Divided Lane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9144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pitchFamily="34" charset="0"/>
              </a:rPr>
              <a:t>In this tutorial, you will create an assembly for the divided highway. </a:t>
            </a:r>
            <a:endParaRPr lang="en-US" dirty="0">
              <a:cs typeface="Arial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748811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505200" y="2492514"/>
            <a:ext cx="350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7-39 </a:t>
            </a:r>
            <a:r>
              <a:rPr lang="en-US" sz="1600" dirty="0" smtClean="0"/>
              <a:t>The Divided Lane assembly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Adding/Creating Subassemblies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838200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cs typeface="Arial" pitchFamily="34" charset="0"/>
              </a:rPr>
              <a:t>Ribbon: </a:t>
            </a:r>
            <a:r>
              <a:rPr lang="en-US" dirty="0" smtClean="0">
                <a:cs typeface="Arial" pitchFamily="34" charset="0"/>
              </a:rPr>
              <a:t>Home &gt; Create Design &gt; Assembly drop-down &gt; Create Assembly </a:t>
            </a:r>
            <a:r>
              <a:rPr lang="en-US" b="1" dirty="0" smtClean="0">
                <a:cs typeface="Arial" pitchFamily="34" charset="0"/>
              </a:rPr>
              <a:t>Command: </a:t>
            </a:r>
            <a:r>
              <a:rPr lang="en-US" dirty="0" smtClean="0">
                <a:cs typeface="Arial" pitchFamily="34" charset="0"/>
              </a:rPr>
              <a:t>CREATEASSEMBLY</a:t>
            </a:r>
            <a:endParaRPr lang="en-US" dirty="0"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486400" y="1718846"/>
            <a:ext cx="2895600" cy="2853154"/>
            <a:chOff x="5638800" y="1066800"/>
            <a:chExt cx="2895600" cy="2853154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r="18072"/>
            <a:stretch/>
          </p:blipFill>
          <p:spPr bwMode="auto">
            <a:xfrm>
              <a:off x="6400800" y="1066800"/>
              <a:ext cx="1295400" cy="2489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5638800" y="3581400"/>
              <a:ext cx="28956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/>
                <a:t>Figure 7-3 </a:t>
              </a:r>
              <a:r>
                <a:rPr lang="en-US" sz="1600" dirty="0" smtClean="0"/>
                <a:t>An assembly baseline </a:t>
              </a:r>
              <a:endParaRPr lang="en-US" sz="16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1828800" y="5334000"/>
            <a:ext cx="381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7-2 </a:t>
            </a:r>
            <a:r>
              <a:rPr lang="en-US" sz="1600" dirty="0" smtClean="0"/>
              <a:t>The </a:t>
            </a:r>
            <a:r>
              <a:rPr lang="en-US" sz="1600" b="1" dirty="0" smtClean="0"/>
              <a:t>Create Assembly </a:t>
            </a:r>
            <a:r>
              <a:rPr lang="en-US" sz="1600" dirty="0" smtClean="0"/>
              <a:t>dialog box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624013"/>
            <a:ext cx="26289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4953000"/>
            <a:ext cx="419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7-4 </a:t>
            </a:r>
            <a:r>
              <a:rPr lang="en-US" sz="1600" dirty="0" smtClean="0"/>
              <a:t>Partial view of the </a:t>
            </a:r>
            <a:r>
              <a:rPr lang="en-US" sz="1600" b="1" dirty="0" smtClean="0"/>
              <a:t>TOOL PALETTES-CIVIL IMPERIAL SUBASSEMBLIES </a:t>
            </a:r>
            <a:r>
              <a:rPr lang="en-US" sz="1600" dirty="0" smtClean="0"/>
              <a:t>palette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486400" y="4876800"/>
            <a:ext cx="365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7-5 </a:t>
            </a:r>
            <a:r>
              <a:rPr lang="en-US" sz="1600" dirty="0" smtClean="0"/>
              <a:t>The </a:t>
            </a:r>
            <a:r>
              <a:rPr lang="en-US" sz="1600" b="1" dirty="0" smtClean="0"/>
              <a:t>PROPERTIES</a:t>
            </a:r>
            <a:r>
              <a:rPr lang="en-US" sz="1600" dirty="0" smtClean="0"/>
              <a:t> window of a subassembly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85800"/>
            <a:ext cx="20574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219200"/>
            <a:ext cx="1950244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275" y="914400"/>
            <a:ext cx="38957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990600" y="3741003"/>
            <a:ext cx="396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/>
              <a:t>Figure 7-6 </a:t>
            </a:r>
            <a:r>
              <a:rPr lang="en-US" sz="1600" dirty="0" smtClean="0"/>
              <a:t>An assembly baseline with the </a:t>
            </a:r>
            <a:r>
              <a:rPr lang="en-US" sz="1600" b="1" dirty="0" err="1" smtClean="0"/>
              <a:t>BasicLane</a:t>
            </a:r>
            <a:r>
              <a:rPr lang="en-US" sz="1600" b="1" dirty="0" smtClean="0"/>
              <a:t> Transition </a:t>
            </a:r>
            <a:r>
              <a:rPr lang="en-US" sz="1600" dirty="0" smtClean="0"/>
              <a:t>subassemblies attached on both sides 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504950"/>
            <a:ext cx="39338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181600" y="3741003"/>
            <a:ext cx="3886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/>
              <a:t>Figure 7-7 </a:t>
            </a:r>
            <a:r>
              <a:rPr lang="en-US" sz="1600" dirty="0" smtClean="0"/>
              <a:t>A typical road assembly consisting of different subassemblies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297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Arial" pitchFamily="34" charset="0"/>
              </a:rPr>
              <a:t>Assembly Properties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800" y="5105400"/>
            <a:ext cx="548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7-8 </a:t>
            </a:r>
            <a:r>
              <a:rPr lang="en-US" sz="1600" dirty="0" smtClean="0"/>
              <a:t>The </a:t>
            </a:r>
            <a:r>
              <a:rPr lang="en-US" sz="1600" b="1" dirty="0" smtClean="0"/>
              <a:t>Assembly Properties - Assembly - (1) </a:t>
            </a:r>
            <a:r>
              <a:rPr lang="en-US" sz="1600" dirty="0" smtClean="0"/>
              <a:t>dialog box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04326"/>
            <a:ext cx="5486400" cy="39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7531" y="4953000"/>
            <a:ext cx="63720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7-9 </a:t>
            </a:r>
            <a:r>
              <a:rPr lang="en-US" sz="1600" dirty="0" smtClean="0"/>
              <a:t>The </a:t>
            </a:r>
            <a:r>
              <a:rPr lang="en-US" sz="1600" b="1" dirty="0" smtClean="0"/>
              <a:t>Construction</a:t>
            </a:r>
            <a:r>
              <a:rPr lang="en-US" sz="1600" dirty="0" smtClean="0"/>
              <a:t> tab displaying the input values of the selected subassembly</a:t>
            </a:r>
            <a:endParaRPr lang="en-US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9275" y="304800"/>
            <a:ext cx="64103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43200" y="1981200"/>
            <a:ext cx="396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7-10 </a:t>
            </a:r>
            <a:r>
              <a:rPr lang="en-US" sz="1600" dirty="0" smtClean="0"/>
              <a:t>The </a:t>
            </a:r>
            <a:r>
              <a:rPr lang="en-US" sz="1600" b="1" dirty="0" smtClean="0"/>
              <a:t>Pick Default Value </a:t>
            </a:r>
            <a:r>
              <a:rPr lang="en-US" sz="1600" dirty="0" smtClean="0"/>
              <a:t>dialog box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838200"/>
            <a:ext cx="27241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803</Words>
  <Application>Microsoft Office PowerPoint</Application>
  <PresentationFormat>On-screen Show (4:3)</PresentationFormat>
  <Paragraphs>93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CADCIM2010</dc:creator>
  <cp:lastModifiedBy>Windows User</cp:lastModifiedBy>
  <cp:revision>177</cp:revision>
  <dcterms:created xsi:type="dcterms:W3CDTF">2011-07-27T06:36:26Z</dcterms:created>
  <dcterms:modified xsi:type="dcterms:W3CDTF">2015-09-22T10:06:09Z</dcterms:modified>
</cp:coreProperties>
</file>