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88" r:id="rId10"/>
    <p:sldId id="266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76">
          <p15:clr>
            <a:srgbClr val="A4A3A4"/>
          </p15:clr>
        </p15:guide>
        <p15:guide id="2" pos="5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1E5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576"/>
        <p:guide pos="5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1400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170A-938B-4771-8E08-09A399F618E5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315A-1D43-4579-828B-8282BE93E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5450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170A-938B-4771-8E08-09A399F618E5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315A-1D43-4579-828B-8282BE93E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0794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170A-938B-4771-8E08-09A399F618E5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315A-1D43-4579-828B-8282BE93E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4809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170A-938B-4771-8E08-09A399F618E5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315A-1D43-4579-828B-8282BE93E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7490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170A-938B-4771-8E08-09A399F618E5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315A-1D43-4579-828B-8282BE93E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109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170A-938B-4771-8E08-09A399F618E5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315A-1D43-4579-828B-8282BE93E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9964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74638"/>
            <a:ext cx="78867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489075"/>
            <a:ext cx="386715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8" y="2193925"/>
            <a:ext cx="386715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50" y="1489075"/>
            <a:ext cx="38687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50" y="2193925"/>
            <a:ext cx="3868738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170A-938B-4771-8E08-09A399F618E5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315A-1D43-4579-828B-8282BE93E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929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170A-938B-4771-8E08-09A399F618E5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315A-1D43-4579-828B-8282BE93E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7357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170A-938B-4771-8E08-09A399F618E5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315A-1D43-4579-828B-8282BE93E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5289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101850"/>
            <a:ext cx="2949575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170A-938B-4771-8E08-09A399F618E5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315A-1D43-4579-828B-8282BE93E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0506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101850"/>
            <a:ext cx="2949575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170A-938B-4771-8E08-09A399F618E5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B315A-1D43-4579-828B-8282BE93ED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1674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3170A-938B-4771-8E08-09A399F618E5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0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0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B315A-1D43-4579-828B-8282BE93ED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 rot="16200000">
            <a:off x="-2380447" y="2243922"/>
            <a:ext cx="5715001" cy="954107"/>
          </a:xfrm>
          <a:prstGeom prst="rect">
            <a:avLst/>
          </a:prstGeom>
          <a:solidFill>
            <a:srgbClr val="031E59"/>
          </a:solidFill>
          <a:ln w="3175"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bliqueTopLeft"/>
            <a:lightRig rig="threePt" dir="t"/>
          </a:scene3d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Sylfaen" pitchFamily="18" charset="0"/>
              </a:rPr>
              <a:t>9.  </a:t>
            </a:r>
            <a:r>
              <a:rPr lang="en-US" sz="2800" b="1" baseline="0" dirty="0" smtClean="0">
                <a:solidFill>
                  <a:schemeClr val="bg1"/>
                </a:solidFill>
                <a:latin typeface="Sylfaen" pitchFamily="18" charset="0"/>
              </a:rPr>
              <a:t>Sample Lines, Sections, and Quantity Takeoffs  </a:t>
            </a:r>
            <a:r>
              <a:rPr lang="en-US" sz="2800" b="1" dirty="0" smtClean="0">
                <a:solidFill>
                  <a:schemeClr val="bg1"/>
                </a:solidFill>
                <a:latin typeface="Sylfaen" pitchFamily="18" charset="0"/>
              </a:rPr>
              <a:t>    </a:t>
            </a:r>
            <a:endParaRPr lang="en-US" sz="2800" b="1" dirty="0">
              <a:solidFill>
                <a:schemeClr val="bg1"/>
              </a:solidFill>
              <a:latin typeface="Sylfaen" pitchFamily="18" charset="0"/>
            </a:endParaRPr>
          </a:p>
        </p:txBody>
      </p:sp>
      <p:pic>
        <p:nvPicPr>
          <p:cNvPr id="1026" name="Picture 2" descr="C:\Users\CADCIM\Desktop\v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5562598"/>
            <a:ext cx="9121140" cy="1295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5331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035050" y="304800"/>
            <a:ext cx="309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 dirty="0">
                <a:latin typeface="Arial" pitchFamily="34" charset="0"/>
                <a:cs typeface="Arial" pitchFamily="34" charset="0"/>
              </a:rPr>
              <a:t>Learning Objectives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68580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• Understand sections</a:t>
            </a:r>
          </a:p>
          <a:p>
            <a:r>
              <a:rPr lang="en-US" b="1" dirty="0" smtClean="0"/>
              <a:t>• Know about sample lines</a:t>
            </a:r>
          </a:p>
          <a:p>
            <a:r>
              <a:rPr lang="en-US" b="1" dirty="0" smtClean="0"/>
              <a:t>• Create sample lines using different methods</a:t>
            </a:r>
          </a:p>
          <a:p>
            <a:r>
              <a:rPr lang="en-US" b="1" dirty="0" smtClean="0"/>
              <a:t>• Edit sample lines</a:t>
            </a:r>
          </a:p>
          <a:p>
            <a:r>
              <a:rPr lang="en-US" b="1" dirty="0" smtClean="0"/>
              <a:t>• Create section views</a:t>
            </a:r>
          </a:p>
          <a:p>
            <a:r>
              <a:rPr lang="en-US" b="1" dirty="0" smtClean="0"/>
              <a:t>• Understand section view data bands</a:t>
            </a:r>
          </a:p>
          <a:p>
            <a:r>
              <a:rPr lang="en-US" b="1" dirty="0" smtClean="0"/>
              <a:t>• Add section labels</a:t>
            </a:r>
          </a:p>
          <a:p>
            <a:r>
              <a:rPr lang="en-US" b="1" dirty="0" smtClean="0"/>
              <a:t>• Understand quantity takeoffs</a:t>
            </a:r>
          </a:p>
          <a:p>
            <a:r>
              <a:rPr lang="en-US" b="1" dirty="0" smtClean="0"/>
              <a:t>• Compute materials</a:t>
            </a:r>
          </a:p>
          <a:p>
            <a:r>
              <a:rPr lang="en-US" b="1" dirty="0" smtClean="0"/>
              <a:t>• Generate takeoff reports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90600" y="382390"/>
            <a:ext cx="2895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Creating Section Views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990600" y="792493"/>
            <a:ext cx="312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Creating a Single Section View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90600" y="1143000"/>
            <a:ext cx="830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  </a:t>
            </a:r>
            <a:r>
              <a:rPr lang="en-US" dirty="0" smtClean="0"/>
              <a:t>Home &gt; Profile &amp; Section Views &gt;Section Views drop-down &gt; Create Section 	View 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CREATESECTIONVIEW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650177" y="5105400"/>
            <a:ext cx="617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9-10 </a:t>
            </a:r>
            <a:r>
              <a:rPr lang="en-US" i="1" dirty="0" smtClean="0"/>
              <a:t>The </a:t>
            </a:r>
            <a:r>
              <a:rPr lang="en-US" b="1" i="1" dirty="0" smtClean="0"/>
              <a:t>General</a:t>
            </a:r>
            <a:r>
              <a:rPr lang="en-US" i="1" dirty="0" smtClean="0"/>
              <a:t> page of the </a:t>
            </a:r>
            <a:r>
              <a:rPr lang="en-US" b="1" i="1" dirty="0" smtClean="0"/>
              <a:t>Create Section View </a:t>
            </a:r>
            <a:r>
              <a:rPr lang="en-US" i="1" dirty="0" smtClean="0"/>
              <a:t>wizard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057400"/>
            <a:ext cx="4593639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Creating Multiple Section Views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990600" y="750332"/>
            <a:ext cx="7620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</a:t>
            </a:r>
            <a:r>
              <a:rPr lang="en-US" dirty="0" smtClean="0"/>
              <a:t>: Home &gt; Profile &amp; Section Views &gt;Section Views drop-down 	&gt; Create 	Multiple Views 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CREATEMULTIPLESECTIONVIEW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447800" y="5128843"/>
            <a:ext cx="716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9-11 </a:t>
            </a:r>
            <a:r>
              <a:rPr lang="en-US" i="1" dirty="0" smtClean="0"/>
              <a:t>The </a:t>
            </a:r>
            <a:r>
              <a:rPr lang="en-US" b="1" i="1" dirty="0" smtClean="0"/>
              <a:t>General</a:t>
            </a:r>
            <a:r>
              <a:rPr lang="en-US" i="1" dirty="0" smtClean="0"/>
              <a:t> page of the </a:t>
            </a:r>
            <a:r>
              <a:rPr lang="en-US" b="1" i="1" dirty="0" smtClean="0"/>
              <a:t>Create Multiple Section Views </a:t>
            </a:r>
            <a:r>
              <a:rPr lang="en-US" i="1" dirty="0" smtClean="0"/>
              <a:t>wizard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775162"/>
            <a:ext cx="5029200" cy="33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914400"/>
            <a:ext cx="485775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752600" y="3516868"/>
            <a:ext cx="586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9-12 </a:t>
            </a:r>
            <a:r>
              <a:rPr lang="en-US" i="1" dirty="0" smtClean="0"/>
              <a:t>Choosing the </a:t>
            </a:r>
            <a:r>
              <a:rPr lang="en-US" b="1" i="1" dirty="0" smtClean="0"/>
              <a:t>Create New </a:t>
            </a:r>
            <a:r>
              <a:rPr lang="en-US" i="1" dirty="0" smtClean="0"/>
              <a:t>option from the </a:t>
            </a:r>
            <a:r>
              <a:rPr lang="en-US" i="1" dirty="0" err="1" smtClean="0"/>
              <a:t>flyout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00200" y="4829999"/>
            <a:ext cx="670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9-13 </a:t>
            </a:r>
            <a:r>
              <a:rPr lang="en-US" i="1" dirty="0" smtClean="0"/>
              <a:t>The</a:t>
            </a:r>
            <a:r>
              <a:rPr lang="en-US" b="1" i="1" dirty="0" smtClean="0"/>
              <a:t> Group Plot Style - New Group Plot Style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04800"/>
            <a:ext cx="651510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762000"/>
            <a:ext cx="2895600" cy="298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286000" y="3810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9-14 </a:t>
            </a:r>
            <a:r>
              <a:rPr lang="en-US" i="1" dirty="0" smtClean="0"/>
              <a:t>The expanded </a:t>
            </a:r>
            <a:r>
              <a:rPr lang="en-US" b="1" i="1" dirty="0" smtClean="0"/>
              <a:t>Sample Line Groups </a:t>
            </a:r>
            <a:r>
              <a:rPr lang="en-US" i="1" dirty="0" smtClean="0"/>
              <a:t>sub-node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905001" y="4535269"/>
            <a:ext cx="59435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Figure 9-15 </a:t>
            </a:r>
            <a:r>
              <a:rPr lang="en-US" i="1" dirty="0" smtClean="0"/>
              <a:t>The options displayed in the </a:t>
            </a:r>
            <a:r>
              <a:rPr lang="en-US" b="1" i="1" dirty="0" smtClean="0"/>
              <a:t>Band Details </a:t>
            </a:r>
            <a:r>
              <a:rPr lang="en-US" i="1" dirty="0" smtClean="0"/>
              <a:t>tab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9552" y="685800"/>
            <a:ext cx="541759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31626" y="4583668"/>
            <a:ext cx="77361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9-16 </a:t>
            </a:r>
            <a:r>
              <a:rPr lang="en-US" i="1" dirty="0" smtClean="0"/>
              <a:t>The</a:t>
            </a:r>
            <a:r>
              <a:rPr lang="en-US" b="1" i="1" dirty="0" smtClean="0"/>
              <a:t> Section View Band Set - New Section View Band Set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685800"/>
            <a:ext cx="6705600" cy="3770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47800" y="4433691"/>
            <a:ext cx="75918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9-17 </a:t>
            </a:r>
            <a:r>
              <a:rPr lang="en-US" i="1" dirty="0" smtClean="0"/>
              <a:t>The</a:t>
            </a:r>
            <a:r>
              <a:rPr lang="en-US" b="1" i="1" dirty="0" smtClean="0"/>
              <a:t> Section View Group Bands - Section View Group - 2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685800"/>
            <a:ext cx="6634162" cy="3735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Adding Section View Labels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990600" y="838200"/>
            <a:ext cx="830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Annotate &gt; Labels &amp; Tables &gt;Add Labels drop-down &gt; Section View &gt; Add 	Section View Labels 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ADDSECTIONVIEWLABELS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752600" y="5105400"/>
            <a:ext cx="533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9-18 </a:t>
            </a:r>
            <a:r>
              <a:rPr lang="en-US" i="1" dirty="0" smtClean="0"/>
              <a:t>Choosing</a:t>
            </a:r>
            <a:r>
              <a:rPr lang="en-US" b="1" i="1" dirty="0" smtClean="0"/>
              <a:t> the Add Section View Labels </a:t>
            </a:r>
            <a:r>
              <a:rPr lang="en-US" i="1" dirty="0" smtClean="0"/>
              <a:t>tool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828800"/>
            <a:ext cx="2588895" cy="304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381000"/>
            <a:ext cx="2743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Section View Properties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990600" y="750332"/>
            <a:ext cx="182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Editing Sections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19400" y="4179332"/>
            <a:ext cx="411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9-19 </a:t>
            </a:r>
            <a:r>
              <a:rPr lang="en-US" i="1" dirty="0" smtClean="0"/>
              <a:t>The</a:t>
            </a:r>
            <a:r>
              <a:rPr lang="en-US" b="1" i="1" dirty="0" smtClean="0"/>
              <a:t> Section Editor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1066800"/>
            <a:ext cx="401002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66800" y="304800"/>
            <a:ext cx="160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Overview</a:t>
            </a:r>
            <a:endParaRPr lang="en-US" sz="24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066800"/>
            <a:ext cx="5765327" cy="203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828800" y="3135868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9-1 </a:t>
            </a:r>
            <a:r>
              <a:rPr lang="en-US" i="1" dirty="0" smtClean="0"/>
              <a:t>A typical corridor section view of a section at a station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3048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/>
              <a:t>Quantity Takeoffs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990600" y="6741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Defining the Quantity Takeoff Criteria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05000" y="4840069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Figure 9-20 </a:t>
            </a:r>
            <a:r>
              <a:rPr lang="en-US" i="1" dirty="0" smtClean="0"/>
              <a:t>The options displayed in the </a:t>
            </a:r>
            <a:r>
              <a:rPr lang="en-US" b="1" i="1" dirty="0" smtClean="0"/>
              <a:t>Material </a:t>
            </a:r>
            <a:r>
              <a:rPr lang="en-US" i="1" dirty="0" smtClean="0"/>
              <a:t>List tab of the </a:t>
            </a:r>
            <a:r>
              <a:rPr lang="en-US" b="1" i="1" dirty="0" smtClean="0"/>
              <a:t>Quantity Takeoff Criteria - New Quantity Takeoff Criteria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213674"/>
            <a:ext cx="4263824" cy="358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Computing Materials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990600" y="750332"/>
            <a:ext cx="632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Analyze &gt; Volumes and Materials &gt; Compute Materials </a:t>
            </a:r>
            <a:r>
              <a:rPr lang="en-US" b="1" dirty="0" smtClean="0"/>
              <a:t>Command: </a:t>
            </a:r>
            <a:r>
              <a:rPr lang="en-US" dirty="0" smtClean="0"/>
              <a:t>COMPUTEMATERIALS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19200" y="510540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9-21 </a:t>
            </a:r>
            <a:r>
              <a:rPr lang="en-US" dirty="0" smtClean="0"/>
              <a:t>The</a:t>
            </a:r>
            <a:r>
              <a:rPr lang="en-US" b="1" dirty="0" smtClean="0"/>
              <a:t> Compute Materials - &lt;sample line group name&gt; </a:t>
            </a:r>
            <a:r>
              <a:rPr lang="en-US" dirty="0" smtClean="0"/>
              <a:t>dialog box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424556"/>
            <a:ext cx="4568677" cy="360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90600" y="355937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Generating Volume</a:t>
            </a:r>
            <a:r>
              <a:rPr lang="en-US" b="1" dirty="0" smtClean="0"/>
              <a:t> </a:t>
            </a:r>
            <a:r>
              <a:rPr lang="en-US" sz="2000" b="1" dirty="0" smtClean="0"/>
              <a:t>Reports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990600" y="725269"/>
            <a:ext cx="830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Analyze &gt; Volumes and Materials &gt; Volume Report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GENERATEQUANTITIESREPORT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0" y="517249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9-22 </a:t>
            </a:r>
            <a:r>
              <a:rPr lang="en-US" i="1" dirty="0" smtClean="0"/>
              <a:t>The</a:t>
            </a:r>
            <a:r>
              <a:rPr lang="en-US" b="1" i="1" dirty="0" smtClean="0"/>
              <a:t> Report Quantities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600200"/>
            <a:ext cx="2762250" cy="339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8800" y="4485408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9-23 </a:t>
            </a:r>
            <a:r>
              <a:rPr lang="en-US" dirty="0" smtClean="0"/>
              <a:t>Volume report showing the total cut and fill volumes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066800"/>
            <a:ext cx="5186363" cy="3450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781300" y="49646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i="1" dirty="0" smtClean="0"/>
              <a:t>Figure 9-24 </a:t>
            </a:r>
            <a:r>
              <a:rPr lang="en-US" dirty="0" smtClean="0"/>
              <a:t>The Material Report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914400"/>
            <a:ext cx="5665382" cy="3933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906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Adding Tables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990600" y="750332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Analyze &gt; Volumes and Materials &gt; Total Volume Table 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ADDTOTALVOLUMETABLE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10000" y="5117068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9-25 </a:t>
            </a:r>
            <a:r>
              <a:rPr lang="en-US" i="1" dirty="0" smtClean="0"/>
              <a:t>The</a:t>
            </a:r>
            <a:r>
              <a:rPr lang="en-US" b="1" i="1" dirty="0" smtClean="0"/>
              <a:t> Create Total Volume Table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5017" y="1353127"/>
            <a:ext cx="2262583" cy="3752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42824" y="4320542"/>
            <a:ext cx="6019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9-26 </a:t>
            </a:r>
            <a:r>
              <a:rPr lang="en-US" i="1" dirty="0" smtClean="0"/>
              <a:t>The</a:t>
            </a:r>
            <a:r>
              <a:rPr lang="en-US" b="1" i="1" dirty="0" smtClean="0"/>
              <a:t> Total Volume Table </a:t>
            </a:r>
            <a:r>
              <a:rPr lang="en-US" i="1" dirty="0" smtClean="0"/>
              <a:t>displaying the cut and fill volumes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3200" y="361756"/>
            <a:ext cx="4419048" cy="39238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3048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/>
              <a:t>Tutorials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66800" y="7503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Tutorial 1 Section View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66800" y="1131332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In this tutorial, you will to create a sample line group by using the </a:t>
            </a:r>
            <a:r>
              <a:rPr lang="en-US" b="1" dirty="0" smtClean="0"/>
              <a:t>From Corridor Stations method and then create a section view at the selected station, as shown in Figure 9-27. </a:t>
            </a:r>
            <a:endParaRPr lang="en-US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905000"/>
            <a:ext cx="4276725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362200" y="5117068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9-27 </a:t>
            </a:r>
            <a:r>
              <a:rPr lang="en-US" i="1" dirty="0" smtClean="0"/>
              <a:t>The Section view at station 3+00.00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906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Tutorial 2 Multiple Section View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990600" y="750332"/>
            <a:ext cx="830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In this tutorial, you will create a band style and multiple section views, as shown in Figure 9-28. Also, you will create a plot style to plot views on the sheet.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295400" y="4179332"/>
            <a:ext cx="7467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Figure 9-28 </a:t>
            </a:r>
            <a:r>
              <a:rPr lang="en-US" i="1" dirty="0" smtClean="0"/>
              <a:t>Band </a:t>
            </a:r>
            <a:r>
              <a:rPr lang="en-US" i="1" dirty="0"/>
              <a:t>style and Multiple section views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8700" y="1664732"/>
            <a:ext cx="8039100" cy="2510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906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Tutorial 3 Quantity Takeoffs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990600" y="750332"/>
            <a:ext cx="800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In this tutorial, you will create a material list and then set the criteria for the cut and fill volumes, and material takeoffs. Also, you will generate a volume and material report and add the volume table in the drawing, as shown in Figure 9-29.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276600" y="5029200"/>
            <a:ext cx="358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9-29 </a:t>
            </a:r>
            <a:r>
              <a:rPr lang="en-US" i="1" dirty="0" smtClean="0"/>
              <a:t>The Total Volume Table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0400" y="1758606"/>
            <a:ext cx="3657600" cy="3255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90600" y="3048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/>
              <a:t>Sample Lines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974361" y="84391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Creating Sample Lines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90600" y="1143000"/>
            <a:ext cx="586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Home &gt; Profile &amp; Section Views &gt; Sample Lines </a:t>
            </a:r>
            <a:r>
              <a:rPr lang="en-US" b="1" dirty="0" smtClean="0"/>
              <a:t>Command: </a:t>
            </a:r>
            <a:r>
              <a:rPr lang="en-US" dirty="0" smtClean="0"/>
              <a:t>CREATESAMPLELINES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124200" y="2831463"/>
            <a:ext cx="4229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9-2 </a:t>
            </a:r>
            <a:r>
              <a:rPr lang="en-US" dirty="0" smtClean="0"/>
              <a:t>The </a:t>
            </a:r>
            <a:r>
              <a:rPr lang="en-US" b="1" dirty="0"/>
              <a:t>Sample Line Tools </a:t>
            </a:r>
            <a:r>
              <a:rPr lang="en-US" dirty="0"/>
              <a:t>toolbar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972822"/>
            <a:ext cx="7113559" cy="889219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4100" y="3276600"/>
            <a:ext cx="56007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2838450" y="51038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/>
              <a:t>Figure 9-3 </a:t>
            </a:r>
            <a:r>
              <a:rPr lang="en-US" dirty="0" err="1" smtClean="0"/>
              <a:t>Flyout</a:t>
            </a:r>
            <a:r>
              <a:rPr lang="en-US" dirty="0" smtClean="0"/>
              <a:t> showing different options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29358" y="4648200"/>
            <a:ext cx="66812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221E1F"/>
                </a:solidFill>
              </a:rPr>
              <a:t>Figure </a:t>
            </a:r>
            <a:r>
              <a:rPr lang="en-US" sz="1600" b="1" dirty="0">
                <a:solidFill>
                  <a:srgbClr val="221E1F"/>
                </a:solidFill>
              </a:rPr>
              <a:t>9-4 </a:t>
            </a:r>
            <a:r>
              <a:rPr lang="en-US" sz="1600" dirty="0">
                <a:solidFill>
                  <a:srgbClr val="221E1F"/>
                </a:solidFill>
              </a:rPr>
              <a:t>The </a:t>
            </a:r>
            <a:r>
              <a:rPr lang="en-US" sz="1600" b="1" dirty="0">
                <a:solidFill>
                  <a:srgbClr val="221E1F"/>
                </a:solidFill>
              </a:rPr>
              <a:t>Create Sample Line Group </a:t>
            </a:r>
            <a:r>
              <a:rPr lang="en-US" sz="1600" dirty="0">
                <a:solidFill>
                  <a:srgbClr val="221E1F"/>
                </a:solidFill>
              </a:rPr>
              <a:t>dialog box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850" y="685800"/>
            <a:ext cx="62293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4600" y="4800600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9-5 </a:t>
            </a:r>
            <a:r>
              <a:rPr lang="en-US" i="1" dirty="0" smtClean="0"/>
              <a:t>The </a:t>
            </a:r>
            <a:r>
              <a:rPr lang="en-US" b="1" i="1" dirty="0" smtClean="0"/>
              <a:t>Edit Sample Line Group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1650" y="914400"/>
            <a:ext cx="62293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71800" y="497938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9-6 </a:t>
            </a:r>
            <a:r>
              <a:rPr lang="en-US" i="1" dirty="0" smtClean="0"/>
              <a:t>The </a:t>
            </a:r>
            <a:r>
              <a:rPr lang="en-US" b="1" i="1" dirty="0" smtClean="0"/>
              <a:t>Section Sources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5925" y="762000"/>
            <a:ext cx="623887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600" y="2362200"/>
            <a:ext cx="594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9-7 </a:t>
            </a:r>
            <a:r>
              <a:rPr lang="en-US" i="1" dirty="0" err="1" smtClean="0"/>
              <a:t>Flyout</a:t>
            </a:r>
            <a:r>
              <a:rPr lang="en-US" i="1" dirty="0" smtClean="0"/>
              <a:t> displaying the sample lines creation tools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090217"/>
            <a:ext cx="7672541" cy="12567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66800" y="3803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Sample Line Properties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2096124" y="5083955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9-8 </a:t>
            </a:r>
            <a:r>
              <a:rPr lang="en-US" i="1" dirty="0" smtClean="0"/>
              <a:t>The</a:t>
            </a:r>
            <a:r>
              <a:rPr lang="en-US" b="1" i="1" dirty="0" smtClean="0"/>
              <a:t> Sample Line Properties - 3+00.00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3878" y="1295400"/>
            <a:ext cx="5718522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Sample Line Group Properties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1066800" y="1066800"/>
            <a:ext cx="228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Editing Sample Lines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1371600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Sample Line &gt; Modify &gt; Edit Sample Line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EDITSAMPLELINE</a:t>
            </a:r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7075" y="2274332"/>
            <a:ext cx="34385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438400" y="4026932"/>
            <a:ext cx="5257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9-9 </a:t>
            </a:r>
            <a:r>
              <a:rPr lang="en-US" sz="1600" i="1" dirty="0" smtClean="0"/>
              <a:t>Choosing the </a:t>
            </a:r>
            <a:r>
              <a:rPr lang="en-US" sz="1600" b="1" i="1" dirty="0" smtClean="0"/>
              <a:t>Edit</a:t>
            </a:r>
            <a:r>
              <a:rPr lang="en-US" sz="1600" i="1" dirty="0" smtClean="0"/>
              <a:t> option from the shortcut menu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736</TotalTime>
  <Words>636</Words>
  <Application>Microsoft Office PowerPoint</Application>
  <PresentationFormat>On-screen Show (4:3)</PresentationFormat>
  <Paragraphs>78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CADCIM2010</dc:creator>
  <cp:lastModifiedBy>Windows User</cp:lastModifiedBy>
  <cp:revision>77</cp:revision>
  <dcterms:created xsi:type="dcterms:W3CDTF">2011-07-27T06:36:26Z</dcterms:created>
  <dcterms:modified xsi:type="dcterms:W3CDTF">2015-09-22T10:08:34Z</dcterms:modified>
</cp:coreProperties>
</file>