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88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316" r:id="rId37"/>
    <p:sldId id="292" r:id="rId38"/>
    <p:sldId id="293" r:id="rId39"/>
    <p:sldId id="295" r:id="rId40"/>
    <p:sldId id="294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6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E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576"/>
        <p:guide pos="5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946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0635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15597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0536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568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10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997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967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128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54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298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10CD1-5426-4304-97D2-53FB2253278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0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34C4E-8E79-435D-ACBF-A91A555282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2595890" y="2595891"/>
            <a:ext cx="5715001" cy="523220"/>
          </a:xfrm>
          <a:prstGeom prst="rect">
            <a:avLst/>
          </a:prstGeom>
          <a:solidFill>
            <a:srgbClr val="031E59"/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11. Pipe Networks      </a:t>
            </a:r>
            <a:endParaRPr lang="en-US" sz="2800" b="1" dirty="0">
              <a:solidFill>
                <a:schemeClr val="bg1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79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DE6DE-D913-400B-B84F-660CE22629E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0D4E3-8A29-4FA1-94C3-32BC66F7D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381000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Learning Objectives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38200" y="914400"/>
            <a:ext cx="5867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• Understand the part builder and the part catalog</a:t>
            </a:r>
          </a:p>
          <a:p>
            <a:r>
              <a:rPr lang="en-US" dirty="0" smtClean="0"/>
              <a:t>• Create the network parts list</a:t>
            </a:r>
          </a:p>
          <a:p>
            <a:r>
              <a:rPr lang="en-US" dirty="0" smtClean="0"/>
              <a:t>• Understand the pipe network object and its parts</a:t>
            </a:r>
          </a:p>
          <a:p>
            <a:r>
              <a:rPr lang="en-US" dirty="0" smtClean="0"/>
              <a:t>• Create part styles</a:t>
            </a:r>
          </a:p>
          <a:p>
            <a:r>
              <a:rPr lang="en-US" dirty="0" smtClean="0"/>
              <a:t>• Understand part rules</a:t>
            </a:r>
          </a:p>
          <a:p>
            <a:r>
              <a:rPr lang="en-US" dirty="0" smtClean="0"/>
              <a:t>• Create the pipe network using the network layout tools</a:t>
            </a:r>
          </a:p>
          <a:p>
            <a:r>
              <a:rPr lang="en-US" dirty="0" smtClean="0"/>
              <a:t>• Create the pipe network from objects</a:t>
            </a:r>
          </a:p>
          <a:p>
            <a:r>
              <a:rPr lang="en-US" dirty="0" smtClean="0"/>
              <a:t>• Draw network parts in a profile view</a:t>
            </a:r>
          </a:p>
          <a:p>
            <a:r>
              <a:rPr lang="en-US" dirty="0" smtClean="0"/>
              <a:t>• Edit pipe networks</a:t>
            </a:r>
          </a:p>
          <a:p>
            <a:r>
              <a:rPr lang="en-US" dirty="0" smtClean="0"/>
              <a:t>• Add labels to the pipe network</a:t>
            </a:r>
          </a:p>
          <a:p>
            <a:r>
              <a:rPr lang="en-US" dirty="0" smtClean="0"/>
              <a:t>• Run the interference check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5583" y="4712580"/>
            <a:ext cx="7873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11-10 </a:t>
            </a:r>
            <a:r>
              <a:rPr lang="en-US" i="1" dirty="0" smtClean="0"/>
              <a:t>The </a:t>
            </a:r>
            <a:r>
              <a:rPr lang="en-US" b="1" i="1" dirty="0" smtClean="0"/>
              <a:t>Corrugated Metal Pipe </a:t>
            </a:r>
            <a:r>
              <a:rPr lang="en-US" i="1" dirty="0" smtClean="0"/>
              <a:t>selected from the </a:t>
            </a:r>
            <a:r>
              <a:rPr lang="en-US" b="1" i="1" dirty="0" smtClean="0"/>
              <a:t>Part Catalog </a:t>
            </a:r>
            <a:r>
              <a:rPr lang="en-US" i="1" dirty="0" smtClean="0"/>
              <a:t>dialog box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163" y="1143000"/>
            <a:ext cx="5100637" cy="346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6812" y="4841497"/>
            <a:ext cx="7563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11-11 </a:t>
            </a:r>
            <a:r>
              <a:rPr lang="en-US" i="1" dirty="0" smtClean="0"/>
              <a:t>The required structures selected from the </a:t>
            </a:r>
            <a:r>
              <a:rPr lang="en-US" b="1" i="1" dirty="0" smtClean="0"/>
              <a:t>Part Catalog </a:t>
            </a:r>
            <a:r>
              <a:rPr lang="en-US" i="1" dirty="0" smtClean="0"/>
              <a:t>dialog box to add in the parts list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962" y="914400"/>
            <a:ext cx="5634038" cy="382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43200" y="42634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11-12 </a:t>
            </a:r>
            <a:r>
              <a:rPr lang="en-US" i="1" dirty="0" smtClean="0"/>
              <a:t>The</a:t>
            </a:r>
            <a:r>
              <a:rPr lang="en-US" b="1" i="1" dirty="0" smtClean="0"/>
              <a:t> Part Size Creator </a:t>
            </a:r>
            <a:r>
              <a:rPr lang="en-US" i="1" dirty="0" smtClean="0"/>
              <a:t>dialog box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Part Sizes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1371600"/>
            <a:ext cx="5829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Part Builder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382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Using the Part Builder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143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Home &gt; Create Design &gt; Part Builder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5190379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11-13 </a:t>
            </a:r>
            <a:r>
              <a:rPr lang="en-US" i="1" dirty="0" smtClean="0"/>
              <a:t>The</a:t>
            </a:r>
            <a:r>
              <a:rPr lang="en-US" b="1" i="1" dirty="0" smtClean="0"/>
              <a:t> Getting Started - Catalog Screen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524000"/>
            <a:ext cx="3048000" cy="365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679842"/>
            <a:ext cx="3429000" cy="362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514600" y="4306669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11-14 </a:t>
            </a:r>
            <a:r>
              <a:rPr lang="en-US" i="1" dirty="0" smtClean="0"/>
              <a:t>The</a:t>
            </a:r>
            <a:r>
              <a:rPr lang="en-US" b="1" i="1" dirty="0" smtClean="0"/>
              <a:t> Part Builder </a:t>
            </a:r>
            <a:r>
              <a:rPr lang="en-US" i="1" dirty="0" smtClean="0"/>
              <a:t>parametric modeling environment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000" b="1" dirty="0" smtClean="0"/>
              <a:t>Pipe Rules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7503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Cover and Slope Rule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055132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This rule governs the slope and cover of the pipe. It ensures that the pipe slopes in the required direction and the minimum cover is maintained.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7409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Cover Only Rule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2020669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This rule is applicable for the pressure based pipe system where the slope of the pipe is not an important criterion and can vary.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37221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Pipe to Pipe Match Rule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4001869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This rule is applicable to the pipes created without structures or when connecting one pipe to another using the null structures.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8200" y="269480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Length Check Rule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3011269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This </a:t>
            </a:r>
            <a:r>
              <a:rPr lang="en-US" dirty="0"/>
              <a:t>rule helps you to check if the pipe length </a:t>
            </a:r>
            <a:r>
              <a:rPr lang="en-US" dirty="0" smtClean="0"/>
              <a:t>exceeds or falls short of the </a:t>
            </a:r>
            <a:r>
              <a:rPr lang="en-US" dirty="0"/>
              <a:t>value specified for the maximum pipe </a:t>
            </a:r>
            <a:r>
              <a:rPr lang="en-US" dirty="0" smtClean="0"/>
              <a:t>length.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38200" y="47127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Set Pipe End Location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38200" y="4992469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</a:t>
            </a:r>
            <a:r>
              <a:rPr lang="en-US" dirty="0"/>
              <a:t>rule allows you to specify the end and start Location of the pipe.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4876800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11-15 </a:t>
            </a:r>
            <a:r>
              <a:rPr lang="en-US" i="1" dirty="0" smtClean="0"/>
              <a:t>Selecting the </a:t>
            </a:r>
            <a:r>
              <a:rPr lang="en-US" b="1" i="1" dirty="0" smtClean="0"/>
              <a:t>Cover and Slope </a:t>
            </a:r>
            <a:r>
              <a:rPr lang="en-US" i="1" dirty="0" smtClean="0"/>
              <a:t>option from the </a:t>
            </a:r>
            <a:r>
              <a:rPr lang="en-US" b="1" i="1" dirty="0" smtClean="0"/>
              <a:t>Rule name </a:t>
            </a:r>
            <a:r>
              <a:rPr lang="en-US" i="1" dirty="0" smtClean="0"/>
              <a:t>drop-down list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0705" y="3634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221E1F"/>
                </a:solidFill>
              </a:rPr>
              <a:t>Creating </a:t>
            </a:r>
            <a:r>
              <a:rPr lang="en-US" sz="2000" b="1" dirty="0">
                <a:solidFill>
                  <a:srgbClr val="221E1F"/>
                </a:solidFill>
              </a:rPr>
              <a:t>a Pipe </a:t>
            </a:r>
            <a:r>
              <a:rPr lang="en-US" sz="2000" b="1" dirty="0">
                <a:solidFill>
                  <a:srgbClr val="000000"/>
                </a:solidFill>
              </a:rPr>
              <a:t>R</a:t>
            </a:r>
            <a:r>
              <a:rPr lang="en-US" sz="2000" b="1" dirty="0">
                <a:solidFill>
                  <a:srgbClr val="221E1F"/>
                </a:solidFill>
              </a:rPr>
              <a:t>ule Set</a:t>
            </a:r>
            <a:endParaRPr lang="en-US" sz="2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838200"/>
            <a:ext cx="43148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048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Creating a</a:t>
            </a:r>
            <a:r>
              <a:rPr lang="zh-CN" altLang="en-US" sz="2000" b="1" dirty="0" smtClean="0"/>
              <a:t> </a:t>
            </a:r>
            <a:r>
              <a:rPr lang="en-US" sz="2000" b="1" dirty="0" smtClean="0"/>
              <a:t>pipe network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Using the Network Layout Tools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1430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Home &gt; Create Design &gt; Pipe Network drop-down &gt; Pipe Network Creation Tools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CREATENETWORK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8600" y="5229999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11-16 </a:t>
            </a:r>
            <a:r>
              <a:rPr lang="en-US" i="1" dirty="0" smtClean="0"/>
              <a:t>The</a:t>
            </a:r>
            <a:r>
              <a:rPr lang="en-US" b="1" i="1" dirty="0" smtClean="0"/>
              <a:t> Create Pipe Network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76400"/>
            <a:ext cx="2165151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6962775" cy="204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05000" y="2983468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11-17 </a:t>
            </a:r>
            <a:r>
              <a:rPr lang="en-US" i="1" dirty="0" smtClean="0"/>
              <a:t>The</a:t>
            </a:r>
            <a:r>
              <a:rPr lang="en-US" b="1" i="1" dirty="0" smtClean="0"/>
              <a:t> Network Layout Tools - Network - (1) </a:t>
            </a:r>
            <a:r>
              <a:rPr lang="en-US" i="1" dirty="0" smtClean="0"/>
              <a:t>toolbar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30765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b="8791"/>
          <a:stretch/>
        </p:blipFill>
        <p:spPr bwMode="auto">
          <a:xfrm>
            <a:off x="4457700" y="1533525"/>
            <a:ext cx="43815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38200" y="405765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11-18 </a:t>
            </a:r>
            <a:r>
              <a:rPr lang="en-US" i="1" dirty="0" smtClean="0"/>
              <a:t>A pipe network with both pipes and structure parts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39814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11-19 </a:t>
            </a:r>
            <a:r>
              <a:rPr lang="en-US" i="1" dirty="0" smtClean="0"/>
              <a:t>A part of the network with only the pipes connected with the null structures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Overview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18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Pipe Network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259659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95400"/>
            <a:ext cx="31899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3733800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11-1 </a:t>
            </a:r>
            <a:r>
              <a:rPr lang="en-US" i="1" dirty="0" smtClean="0"/>
              <a:t>The 2D view of the pipe network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53000" y="3733800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 </a:t>
            </a:r>
            <a:r>
              <a:rPr lang="en-US" i="1" dirty="0" smtClean="0"/>
              <a:t>The 3D view of the pipe network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14400"/>
            <a:ext cx="4953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0" y="3733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11-20 </a:t>
            </a:r>
            <a:r>
              <a:rPr lang="en-US" i="1" dirty="0" smtClean="0"/>
              <a:t>The Structures added to the pipe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3892861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11-21 </a:t>
            </a:r>
            <a:r>
              <a:rPr lang="en-US" i="1" dirty="0" smtClean="0"/>
              <a:t>The violation icon displayed in the </a:t>
            </a:r>
            <a:r>
              <a:rPr lang="en-US" b="1" i="1" dirty="0" smtClean="0"/>
              <a:t>Status</a:t>
            </a:r>
            <a:r>
              <a:rPr lang="en-US" i="1" dirty="0" smtClean="0"/>
              <a:t> column for the pipes violating the pipe rules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7000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Creating Pipe Networks from Objects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Home &gt; Create Design &gt; Pipe Network drop-down &gt; Create Pipe Network from Object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CREATENETWORKFROMOBJECT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79111" y="4938940"/>
            <a:ext cx="33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11-22 </a:t>
            </a:r>
            <a:r>
              <a:rPr lang="en-US" i="1" dirty="0" smtClean="0"/>
              <a:t>The</a:t>
            </a:r>
            <a:r>
              <a:rPr lang="en-US" b="1" i="1" dirty="0" smtClean="0"/>
              <a:t> Create Pipe</a:t>
            </a:r>
          </a:p>
          <a:p>
            <a:r>
              <a:rPr lang="en-US" b="1" i="1" dirty="0" smtClean="0"/>
              <a:t> Network from Object </a:t>
            </a:r>
            <a:r>
              <a:rPr lang="en-US" i="1" dirty="0" smtClean="0"/>
              <a:t>dialog</a:t>
            </a:r>
            <a:r>
              <a:rPr lang="en-US" b="1" i="1" dirty="0" smtClean="0"/>
              <a:t> </a:t>
            </a:r>
            <a:r>
              <a:rPr lang="en-US" i="1" dirty="0" smtClean="0"/>
              <a:t>box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2006" y="533400"/>
            <a:ext cx="1866194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04800"/>
            <a:ext cx="624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Drawing Pipe Network Parts in a Profile View</a:t>
            </a:r>
            <a:endParaRPr lang="en-US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6941991" cy="214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1" y="313586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11-23 </a:t>
            </a:r>
            <a:r>
              <a:rPr lang="en-US" i="1" dirty="0" smtClean="0"/>
              <a:t>The network parts displayed in the profile view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4562007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11-24 </a:t>
            </a:r>
            <a:r>
              <a:rPr lang="en-US" i="1" dirty="0" smtClean="0"/>
              <a:t>The pipes displayed in the </a:t>
            </a:r>
            <a:r>
              <a:rPr lang="en-US" b="1" i="1" dirty="0" smtClean="0"/>
              <a:t>Pipe Networks </a:t>
            </a:r>
            <a:r>
              <a:rPr lang="en-US" i="1" dirty="0" smtClean="0"/>
              <a:t>tab of the </a:t>
            </a:r>
            <a:r>
              <a:rPr lang="en-US" b="1" i="1" dirty="0" smtClean="0"/>
              <a:t>Profile View Properties - Sewer Network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238" y="546878"/>
            <a:ext cx="6710362" cy="394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50960"/>
            <a:ext cx="510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/>
              <a:t>Grip Editing of the Vertical Position of Parts </a:t>
            </a:r>
            <a:endParaRPr lang="en-US" sz="20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7424" y="1134070"/>
            <a:ext cx="3252176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953869"/>
            <a:ext cx="192749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38200" y="3496270"/>
            <a:ext cx="396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11-25 </a:t>
            </a:r>
            <a:r>
              <a:rPr lang="en-US" i="1" dirty="0" smtClean="0"/>
              <a:t>The square and the triangular grips displayed at the center and ends of the selected pipe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0" y="3468469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11-26 </a:t>
            </a:r>
            <a:r>
              <a:rPr lang="en-US" i="1" dirty="0" smtClean="0"/>
              <a:t>The triangular grips </a:t>
            </a:r>
          </a:p>
          <a:p>
            <a:pPr algn="just"/>
            <a:r>
              <a:rPr lang="en-US" i="1" dirty="0" smtClean="0"/>
              <a:t>displayed on selecting the structure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00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Network Properties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362200" y="5029200"/>
            <a:ext cx="52578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11-27 </a:t>
            </a:r>
            <a:r>
              <a:rPr lang="en-US" i="1" dirty="0" smtClean="0"/>
              <a:t>The</a:t>
            </a:r>
            <a:r>
              <a:rPr lang="en-US" b="1" i="1" dirty="0" smtClean="0"/>
              <a:t> Pipe Network Properties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143000"/>
            <a:ext cx="5334000" cy="385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Structure Properties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524000" y="4757194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11-28 </a:t>
            </a:r>
            <a:r>
              <a:rPr lang="en-US" i="1" dirty="0" smtClean="0"/>
              <a:t>The</a:t>
            </a:r>
            <a:r>
              <a:rPr lang="en-US" b="1" i="1" dirty="0" smtClean="0"/>
              <a:t> Structure Properties - Structure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0802" y="990600"/>
            <a:ext cx="5108198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Editing Pipe Network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8382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Using the Pipe Network Layout Tools Toolbar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2954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Pipe </a:t>
            </a:r>
            <a:r>
              <a:rPr lang="en-US" dirty="0"/>
              <a:t>Networks: &lt;Network Name&gt; &gt; Modify &gt; Edit Pipe Network </a:t>
            </a:r>
            <a:endParaRPr lang="en-US" dirty="0" smtClean="0"/>
          </a:p>
          <a:p>
            <a:r>
              <a:rPr lang="en-US" b="1" dirty="0" smtClean="0"/>
              <a:t>Command: </a:t>
            </a:r>
            <a:r>
              <a:rPr lang="en-US" dirty="0" smtClean="0"/>
              <a:t>EDITPIPENETWORK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38400" y="3581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11-29 </a:t>
            </a:r>
            <a:r>
              <a:rPr lang="en-US" i="1" dirty="0" smtClean="0"/>
              <a:t>The</a:t>
            </a:r>
            <a:r>
              <a:rPr lang="en-US" b="1" i="1" dirty="0" smtClean="0"/>
              <a:t> Select Parts List </a:t>
            </a:r>
            <a:r>
              <a:rPr lang="en-US" i="1" dirty="0" smtClean="0"/>
              <a:t>dialog box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86000"/>
            <a:ext cx="27241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0200" y="3897868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11-30 </a:t>
            </a:r>
            <a:r>
              <a:rPr lang="en-US" i="1" dirty="0" smtClean="0"/>
              <a:t>The</a:t>
            </a:r>
            <a:r>
              <a:rPr lang="en-US" b="1" i="1" dirty="0" smtClean="0"/>
              <a:t> PANORAMA </a:t>
            </a:r>
            <a:r>
              <a:rPr lang="en-US" i="1" dirty="0" smtClean="0"/>
              <a:t>window showing the status of the rule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7000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121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Pipes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81200" y="4971365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11-3 </a:t>
            </a:r>
            <a:r>
              <a:rPr lang="en-US" i="1" dirty="0" smtClean="0"/>
              <a:t>The</a:t>
            </a:r>
            <a:r>
              <a:rPr lang="en-US" b="1" i="1" dirty="0" smtClean="0"/>
              <a:t> Pipe Style - New Pipe Style </a:t>
            </a:r>
            <a:r>
              <a:rPr lang="en-US" i="1" dirty="0" smtClean="0"/>
              <a:t>dialog box with the </a:t>
            </a:r>
            <a:r>
              <a:rPr lang="en-US" b="1" i="1" dirty="0" smtClean="0"/>
              <a:t>Plan </a:t>
            </a:r>
            <a:r>
              <a:rPr lang="en-US" i="1" dirty="0" smtClean="0"/>
              <a:t>tab chosen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7" y="1068675"/>
            <a:ext cx="5262563" cy="38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6189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Editing Pipes and Structures Using the </a:t>
            </a:r>
            <a:r>
              <a:rPr lang="en-US" sz="2000" b="1" dirty="0" err="1" smtClean="0"/>
              <a:t>Toolspace</a:t>
            </a:r>
            <a:r>
              <a:rPr lang="en-US" sz="2000" b="1" dirty="0" smtClean="0"/>
              <a:t> Item View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10784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Grip Editing of the Pipe Network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3881437" cy="223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05000" y="3810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11-31 </a:t>
            </a:r>
            <a:r>
              <a:rPr lang="en-US" b="1" i="1" dirty="0" smtClean="0"/>
              <a:t>Grips displayed on selecting the pipe object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350346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66800" y="2133600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11-32 </a:t>
            </a:r>
            <a:r>
              <a:rPr lang="en-US" b="1" i="1" dirty="0" smtClean="0"/>
              <a:t>Using the square grip to move the pipe end 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33400"/>
            <a:ext cx="389922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953000" y="23622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11-33 </a:t>
            </a:r>
            <a:r>
              <a:rPr lang="en-US" b="1" i="1" dirty="0" smtClean="0"/>
              <a:t>Using the square grip at the center to move the entire pipe object </a:t>
            </a:r>
            <a:endParaRPr lang="en-US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7960" y="2971800"/>
            <a:ext cx="5567240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362200" y="4876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11-34 </a:t>
            </a:r>
            <a:r>
              <a:rPr lang="en-US" b="1" i="1" dirty="0" smtClean="0"/>
              <a:t>Using the triangular grip at the end to lengthen the pipe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44005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362200" y="2362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11-35 </a:t>
            </a:r>
            <a:r>
              <a:rPr lang="en-US" b="1" i="1" dirty="0" smtClean="0"/>
              <a:t>Using the triangular grip at the center to change the pipe diameter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14800" y="4953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11-36 </a:t>
            </a:r>
            <a:r>
              <a:rPr lang="en-US" i="1" dirty="0" smtClean="0"/>
              <a:t>Selecting the </a:t>
            </a:r>
            <a:r>
              <a:rPr lang="en-US" b="1" i="1" dirty="0" smtClean="0"/>
              <a:t>Add Pipe Network Labels </a:t>
            </a:r>
            <a:r>
              <a:rPr lang="en-US" i="1" dirty="0" smtClean="0"/>
              <a:t>tool from the </a:t>
            </a:r>
            <a:r>
              <a:rPr lang="en-US" i="1" dirty="0" err="1" smtClean="0"/>
              <a:t>flyout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Pipe network Labels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838200" y="75307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Annotate &gt; Labels &amp; Tables &gt; Add Labels drop-down &gt; Pipe Network &gt; 		Add Pipe Networks Labels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ADDNETWORKLABELS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32718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618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Tables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Adding a Structure Table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95400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Annotate &gt; Labels &amp; Tables &gt; Add Tables drop-down &gt; Pipe Network &gt; Add Structure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ADDNETWORKSTRUCTTABLE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29200" y="484587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11-37 </a:t>
            </a:r>
            <a:r>
              <a:rPr lang="en-US" i="1" dirty="0" smtClean="0"/>
              <a:t>The</a:t>
            </a:r>
            <a:r>
              <a:rPr lang="en-US" b="1" i="1" dirty="0" smtClean="0"/>
              <a:t> Structure Table Creation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0236" y="604839"/>
            <a:ext cx="2654164" cy="419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3141" y="421490"/>
            <a:ext cx="3581400" cy="380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542082" y="4227731"/>
            <a:ext cx="4163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11-38 </a:t>
            </a:r>
            <a:r>
              <a:rPr lang="en-US" i="1" dirty="0" smtClean="0"/>
              <a:t>The Structure table displaying the structure details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8169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a Pipe Table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Annotate &gt; Labels &amp; Tables &gt; Add Tables drop-down &gt; Pipe Network &gt;		 Add Pipe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ADDNETWORKPIPETABLE</a:t>
            </a:r>
            <a:endParaRPr lang="en-US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1867555"/>
            <a:ext cx="357738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69502" y="4706005"/>
            <a:ext cx="396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11-39 </a:t>
            </a:r>
            <a:r>
              <a:rPr lang="en-US" i="1" dirty="0" smtClean="0"/>
              <a:t>The Pipe table displaying</a:t>
            </a:r>
          </a:p>
          <a:p>
            <a:r>
              <a:rPr lang="en-US" i="1" dirty="0" smtClean="0"/>
              <a:t>the pipe details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Interference Check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382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Creating the Style for the Interference Check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4876800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11-40 </a:t>
            </a:r>
            <a:r>
              <a:rPr lang="en-US" i="1" dirty="0" smtClean="0"/>
              <a:t>The </a:t>
            </a:r>
            <a:r>
              <a:rPr lang="en-US" b="1" i="1" dirty="0" smtClean="0"/>
              <a:t>Interference Style - New Interference Style </a:t>
            </a:r>
            <a:r>
              <a:rPr lang="en-US" i="1" dirty="0" smtClean="0"/>
              <a:t>dialog box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326762"/>
            <a:ext cx="4800600" cy="347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Running the Interference Check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2102458" y="5137871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11-41 </a:t>
            </a:r>
            <a:r>
              <a:rPr lang="en-US" i="1" dirty="0" smtClean="0"/>
              <a:t>The</a:t>
            </a:r>
            <a:r>
              <a:rPr lang="en-US" b="1" i="1" dirty="0" smtClean="0"/>
              <a:t> Create Interference Check </a:t>
            </a:r>
            <a:r>
              <a:rPr lang="en-US" i="1" dirty="0" smtClean="0"/>
              <a:t>dialog box 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2142" y="1066800"/>
            <a:ext cx="2361458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Interference Criteria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19400" y="294476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11-42 </a:t>
            </a:r>
            <a:r>
              <a:rPr lang="en-US" i="1" dirty="0" smtClean="0"/>
              <a:t>The</a:t>
            </a:r>
            <a:r>
              <a:rPr lang="en-US" b="1" i="1" dirty="0" smtClean="0"/>
              <a:t> Criteria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8738" y="3429000"/>
            <a:ext cx="3097062" cy="144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90600" y="4870398"/>
            <a:ext cx="396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11-43 </a:t>
            </a:r>
            <a:r>
              <a:rPr lang="en-US" i="1" dirty="0" smtClean="0"/>
              <a:t>The interference displayed by true interference solid </a:t>
            </a:r>
            <a:endParaRPr lang="en-US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1" y="3200400"/>
            <a:ext cx="2438400" cy="164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943600" y="48006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11-44 </a:t>
            </a:r>
            <a:r>
              <a:rPr lang="en-US" i="1" dirty="0" smtClean="0"/>
              <a:t>The interference </a:t>
            </a:r>
          </a:p>
          <a:p>
            <a:r>
              <a:rPr lang="en-US" i="1" dirty="0" smtClean="0"/>
              <a:t>displayed by spheres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7550" y="762000"/>
            <a:ext cx="2827308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914400"/>
            <a:ext cx="4486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0" y="3620869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11-4 </a:t>
            </a:r>
            <a:r>
              <a:rPr lang="en-US" i="1" dirty="0" smtClean="0"/>
              <a:t>Hatch patterns applied to different areas of the pipe walls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Swapping Parts</a:t>
            </a:r>
            <a:endParaRPr lang="en-US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914400"/>
            <a:ext cx="35147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438400" y="45074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11-45 </a:t>
            </a:r>
            <a:r>
              <a:rPr lang="en-US" i="1" dirty="0" smtClean="0"/>
              <a:t>The</a:t>
            </a:r>
            <a:r>
              <a:rPr lang="en-US" b="1" i="1" dirty="0" smtClean="0"/>
              <a:t> Swap Part Size </a:t>
            </a:r>
            <a:r>
              <a:rPr lang="en-US" i="1" dirty="0" smtClean="0"/>
              <a:t>dialog box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838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Tutorial 1 Sanitary Sewer Network</a:t>
            </a:r>
            <a:endParaRPr lang="en-US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838200" y="3765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Tutorials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this tutorial, you will create a sanitary sewer network, as shown in Figure 11-46, using the </a:t>
            </a:r>
            <a:r>
              <a:rPr lang="en-US" b="1" dirty="0" smtClean="0"/>
              <a:t>Network Layout Tools toolbar</a:t>
            </a:r>
            <a:r>
              <a:rPr lang="en-US" dirty="0" smtClean="0"/>
              <a:t>. You will also create a parts list and part label styles. 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133600"/>
            <a:ext cx="2763486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95600" y="4795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11-46 </a:t>
            </a:r>
            <a:r>
              <a:rPr lang="en-US" b="1" i="1" dirty="0" smtClean="0"/>
              <a:t>The sanitary sewer network created along the Main Street alignment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450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Tutorial 2 Storm Network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this tutorial, you will create a storm network from the polyline object, as shown in Figure 11-47. Also, you will run the interference check for the existing sanitary sewer network and storm network, add labels, and draw storm network parts in a profile view. 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22027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4572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11-47 </a:t>
            </a:r>
            <a:r>
              <a:rPr lang="en-US" i="1" dirty="0" smtClean="0"/>
              <a:t>The storm network created from the polyline object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144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Structures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4992469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11-5 </a:t>
            </a:r>
            <a:r>
              <a:rPr lang="en-US" i="1" dirty="0" smtClean="0"/>
              <a:t>The</a:t>
            </a:r>
            <a:r>
              <a:rPr lang="en-US" b="1" i="1" dirty="0" smtClean="0"/>
              <a:t> Structure Style - New Structure </a:t>
            </a:r>
            <a:r>
              <a:rPr lang="en-US" i="1" dirty="0" smtClean="0"/>
              <a:t>Style dialog box with the selected 3D figure in the Preview area of the </a:t>
            </a:r>
            <a:r>
              <a:rPr lang="en-US" b="1" i="1" dirty="0" smtClean="0"/>
              <a:t>Model </a:t>
            </a:r>
            <a:r>
              <a:rPr lang="en-US" i="1" dirty="0" smtClean="0"/>
              <a:t>tab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7" y="1089735"/>
            <a:ext cx="5338763" cy="386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Null Structures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4191000" cy="318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0" y="4038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11-6 </a:t>
            </a:r>
            <a:r>
              <a:rPr lang="en-US" i="1" dirty="0" smtClean="0"/>
              <a:t>The null structures connecting the pipes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4078069"/>
            <a:ext cx="464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11-7 </a:t>
            </a:r>
            <a:r>
              <a:rPr lang="en-US" i="1" dirty="0" smtClean="0"/>
              <a:t>The </a:t>
            </a:r>
            <a:r>
              <a:rPr lang="en-US" b="1" i="1" dirty="0" smtClean="0"/>
              <a:t>Prospector</a:t>
            </a:r>
            <a:r>
              <a:rPr lang="en-US" i="1" dirty="0" smtClean="0"/>
              <a:t> list view displaying information about </a:t>
            </a:r>
            <a:r>
              <a:rPr lang="en-US" b="1" i="1" dirty="0" smtClean="0"/>
              <a:t>Sanitary sewer </a:t>
            </a:r>
            <a:r>
              <a:rPr lang="en-US" i="1" dirty="0" smtClean="0"/>
              <a:t>pipe network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838200"/>
            <a:ext cx="23431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Part Catalog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914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Setting the Part Catalog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954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Home &gt; Create Design &gt; Set Pipe Network Catalog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SETNETWORKCATALOG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43200" y="44935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11-8 </a:t>
            </a:r>
            <a:r>
              <a:rPr lang="en-US" i="1" dirty="0" smtClean="0"/>
              <a:t>The </a:t>
            </a:r>
            <a:r>
              <a:rPr lang="en-US" b="1" i="1" dirty="0" smtClean="0"/>
              <a:t>Pipe Network Catalog Settings</a:t>
            </a:r>
            <a:r>
              <a:rPr lang="en-US" i="1" dirty="0" smtClean="0"/>
              <a:t> dialog box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550" y="2199861"/>
            <a:ext cx="2914650" cy="223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Parts List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8382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Creating a Network Parts List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0668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</a:t>
            </a:r>
            <a:r>
              <a:rPr lang="en-US" dirty="0" smtClean="0"/>
              <a:t> Home &gt; Create Design &gt; Create Network Parts</a:t>
            </a:r>
            <a:r>
              <a:rPr lang="zh-CN" altLang="en-US" dirty="0" smtClean="0"/>
              <a:t> </a:t>
            </a:r>
            <a:r>
              <a:rPr lang="en-US" dirty="0" smtClean="0"/>
              <a:t>List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CREATENETWORKPARTSLIST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78111" y="5080217"/>
            <a:ext cx="4800600" cy="64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11-9 </a:t>
            </a:r>
            <a:r>
              <a:rPr lang="en-US" i="1" dirty="0" smtClean="0"/>
              <a:t>Choosing the </a:t>
            </a:r>
            <a:r>
              <a:rPr lang="en-US" b="1" i="1" dirty="0" smtClean="0"/>
              <a:t>Add part </a:t>
            </a:r>
            <a:r>
              <a:rPr lang="en-US" i="1" dirty="0" smtClean="0"/>
              <a:t>family option from the shortcut menu to add pipe parts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099" y="1828800"/>
            <a:ext cx="442930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</TotalTime>
  <Words>1111</Words>
  <Application>Microsoft Office PowerPoint</Application>
  <PresentationFormat>On-screen Show (4:3)</PresentationFormat>
  <Paragraphs>129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Custom Design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CADCIM2010</dc:creator>
  <cp:lastModifiedBy>Windows User</cp:lastModifiedBy>
  <cp:revision>168</cp:revision>
  <dcterms:created xsi:type="dcterms:W3CDTF">2011-07-27T06:36:26Z</dcterms:created>
  <dcterms:modified xsi:type="dcterms:W3CDTF">2015-09-22T10:10:40Z</dcterms:modified>
</cp:coreProperties>
</file>