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31E5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91FBE0-D6F1-4337-90FB-1DE30828E1B5}"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1FBE0-D6F1-4337-90FB-1DE30828E1B5}"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1FBE0-D6F1-4337-90FB-1DE30828E1B5}"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91FBE0-D6F1-4337-90FB-1DE30828E1B5}"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91FBE0-D6F1-4337-90FB-1DE30828E1B5}" type="datetimeFigureOut">
              <a:rPr lang="en-US" smtClean="0"/>
              <a:pPr/>
              <a:t>9/22/2015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91FBE0-D6F1-4337-90FB-1DE30828E1B5}"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91FBE0-D6F1-4337-90FB-1DE30828E1B5}" type="datetimeFigureOut">
              <a:rPr lang="en-US" smtClean="0"/>
              <a:pPr/>
              <a:t>9/22/2015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91FBE0-D6F1-4337-90FB-1DE30828E1B5}" type="datetimeFigureOut">
              <a:rPr lang="en-US" smtClean="0"/>
              <a:pPr/>
              <a:t>9/22/2015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91FBE0-D6F1-4337-90FB-1DE30828E1B5}" type="datetimeFigureOut">
              <a:rPr lang="en-US" smtClean="0"/>
              <a:pPr/>
              <a:t>9/22/2015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91FBE0-D6F1-4337-90FB-1DE30828E1B5}"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91FBE0-D6F1-4337-90FB-1DE30828E1B5}" type="datetimeFigureOut">
              <a:rPr lang="en-US" smtClean="0"/>
              <a:pPr/>
              <a:t>9/22/2015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0E1363-3BE9-4B0C-A5C6-D1EECD0A0F1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91FBE0-D6F1-4337-90FB-1DE30828E1B5}" type="datetimeFigureOut">
              <a:rPr lang="en-US" smtClean="0"/>
              <a:pPr/>
              <a:t>9/22/2015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0E1363-3BE9-4B0C-A5C6-D1EECD0A0F1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
        <p:nvSpPr>
          <p:cNvPr id="5" name="Rectangle 4"/>
          <p:cNvSpPr/>
          <p:nvPr/>
        </p:nvSpPr>
        <p:spPr>
          <a:xfrm>
            <a:off x="914400" y="1143000"/>
            <a:ext cx="6248400" cy="2031325"/>
          </a:xfrm>
          <a:prstGeom prst="rect">
            <a:avLst/>
          </a:prstGeom>
        </p:spPr>
        <p:txBody>
          <a:bodyPr wrap="square">
            <a:spAutoFit/>
          </a:bodyPr>
          <a:lstStyle/>
          <a:p>
            <a:r>
              <a:rPr lang="en-US" dirty="0" smtClean="0"/>
              <a:t> </a:t>
            </a:r>
            <a:r>
              <a:rPr lang="en-US" dirty="0"/>
              <a:t>• Define pressure network components</a:t>
            </a:r>
          </a:p>
          <a:p>
            <a:r>
              <a:rPr lang="en-US" dirty="0"/>
              <a:t>• Create the pressure network in a plan layout</a:t>
            </a:r>
          </a:p>
          <a:p>
            <a:r>
              <a:rPr lang="en-US" dirty="0"/>
              <a:t>• Draw and refine the pressure network in a profile view</a:t>
            </a:r>
          </a:p>
          <a:p>
            <a:r>
              <a:rPr lang="en-US" dirty="0"/>
              <a:t>• Create a pressure network from objects</a:t>
            </a:r>
          </a:p>
          <a:p>
            <a:r>
              <a:rPr lang="en-US" dirty="0"/>
              <a:t>• Edit and access pressure network properties </a:t>
            </a:r>
          </a:p>
          <a:p>
            <a:r>
              <a:rPr lang="en-US" dirty="0"/>
              <a:t>• Add labels and tables to pressure network objects</a:t>
            </a:r>
          </a:p>
          <a:p>
            <a:r>
              <a:rPr lang="en-US" dirty="0"/>
              <a:t>• Validate a pressure network</a:t>
            </a:r>
          </a:p>
        </p:txBody>
      </p:sp>
      <p:sp>
        <p:nvSpPr>
          <p:cNvPr id="6" name="Rectangle 5"/>
          <p:cNvSpPr/>
          <p:nvPr/>
        </p:nvSpPr>
        <p:spPr>
          <a:xfrm>
            <a:off x="914400" y="685800"/>
            <a:ext cx="2286000" cy="369332"/>
          </a:xfrm>
          <a:prstGeom prst="rect">
            <a:avLst/>
          </a:prstGeom>
        </p:spPr>
        <p:txBody>
          <a:bodyPr wrap="square">
            <a:spAutoFit/>
          </a:bodyPr>
          <a:lstStyle/>
          <a:p>
            <a:r>
              <a:rPr lang="en-US" b="1" i="1" dirty="0" smtClean="0"/>
              <a:t>Learning Objectives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71800" y="4529034"/>
            <a:ext cx="3657600" cy="646331"/>
          </a:xfrm>
          <a:prstGeom prst="rect">
            <a:avLst/>
          </a:prstGeom>
        </p:spPr>
        <p:txBody>
          <a:bodyPr wrap="square">
            <a:spAutoFit/>
          </a:bodyPr>
          <a:lstStyle/>
          <a:p>
            <a:pPr algn="just"/>
            <a:r>
              <a:rPr lang="en-US" b="1" i="1" dirty="0" smtClean="0"/>
              <a:t>Figure 12-10 </a:t>
            </a:r>
            <a:r>
              <a:rPr lang="en-US" i="1" dirty="0"/>
              <a:t>The </a:t>
            </a:r>
            <a:r>
              <a:rPr lang="en-US" b="1" i="1" dirty="0"/>
              <a:t>Pressure Network Layers </a:t>
            </a:r>
            <a:r>
              <a:rPr lang="en-US" i="1" dirty="0"/>
              <a:t>dialog box </a:t>
            </a:r>
          </a:p>
        </p:txBody>
      </p:sp>
      <p:pic>
        <p:nvPicPr>
          <p:cNvPr id="9218" name="Picture 2"/>
          <p:cNvPicPr>
            <a:picLocks noChangeAspect="1" noChangeArrowheads="1"/>
          </p:cNvPicPr>
          <p:nvPr/>
        </p:nvPicPr>
        <p:blipFill>
          <a:blip r:embed="rId2" cstate="print"/>
          <a:srcRect/>
          <a:stretch>
            <a:fillRect/>
          </a:stretch>
        </p:blipFill>
        <p:spPr bwMode="auto">
          <a:xfrm>
            <a:off x="3349516" y="838200"/>
            <a:ext cx="2898884" cy="3655115"/>
          </a:xfrm>
          <a:prstGeom prst="rect">
            <a:avLst/>
          </a:prstGeom>
          <a:noFill/>
          <a:ln w="9525">
            <a:noFill/>
            <a:miter lim="800000"/>
            <a:headEnd/>
            <a:tailEnd/>
          </a:ln>
        </p:spPr>
      </p:pic>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8012776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209800"/>
            <a:ext cx="6858000" cy="369332"/>
          </a:xfrm>
          <a:prstGeom prst="rect">
            <a:avLst/>
          </a:prstGeom>
        </p:spPr>
        <p:txBody>
          <a:bodyPr wrap="square">
            <a:spAutoFit/>
          </a:bodyPr>
          <a:lstStyle/>
          <a:p>
            <a:pPr algn="just"/>
            <a:r>
              <a:rPr lang="en-US" b="1" i="1" dirty="0"/>
              <a:t>Figure </a:t>
            </a:r>
            <a:r>
              <a:rPr lang="en-US" b="1" i="1" dirty="0" smtClean="0"/>
              <a:t>12-11</a:t>
            </a:r>
            <a:r>
              <a:rPr lang="en-US" i="1" dirty="0" smtClean="0"/>
              <a:t> </a:t>
            </a:r>
            <a:r>
              <a:rPr lang="en-US" i="1" dirty="0"/>
              <a:t>The partial view of the </a:t>
            </a:r>
            <a:r>
              <a:rPr lang="en-US" b="1" i="1" dirty="0"/>
              <a:t>Pressure Network plan Layout </a:t>
            </a:r>
            <a:r>
              <a:rPr lang="en-US" i="1" dirty="0"/>
              <a:t>tab </a:t>
            </a:r>
          </a:p>
        </p:txBody>
      </p:sp>
      <p:pic>
        <p:nvPicPr>
          <p:cNvPr id="3074" name="Picture 2"/>
          <p:cNvPicPr>
            <a:picLocks noChangeAspect="1" noChangeArrowheads="1"/>
          </p:cNvPicPr>
          <p:nvPr/>
        </p:nvPicPr>
        <p:blipFill>
          <a:blip r:embed="rId2" cstate="print"/>
          <a:srcRect/>
          <a:stretch>
            <a:fillRect/>
          </a:stretch>
        </p:blipFill>
        <p:spPr bwMode="auto">
          <a:xfrm>
            <a:off x="1143000" y="1219200"/>
            <a:ext cx="7329488" cy="871538"/>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2727643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45695" y="381000"/>
            <a:ext cx="5257800" cy="369332"/>
          </a:xfrm>
          <a:prstGeom prst="rect">
            <a:avLst/>
          </a:prstGeom>
        </p:spPr>
        <p:txBody>
          <a:bodyPr wrap="square">
            <a:spAutoFit/>
          </a:bodyPr>
          <a:lstStyle/>
          <a:p>
            <a:pPr algn="just"/>
            <a:r>
              <a:rPr lang="en-US" b="1" dirty="0" smtClean="0">
                <a:solidFill>
                  <a:srgbClr val="221E1F"/>
                </a:solidFill>
                <a:latin typeface="ITC Franklin Gothic BT"/>
              </a:rPr>
              <a:t>Designing </a:t>
            </a:r>
            <a:r>
              <a:rPr lang="en-US" b="1" dirty="0">
                <a:solidFill>
                  <a:srgbClr val="221E1F"/>
                </a:solidFill>
                <a:latin typeface="ITC Franklin Gothic BT"/>
              </a:rPr>
              <a:t>a Pressure Network in Plan Layout</a:t>
            </a:r>
            <a:endParaRPr lang="en-US" dirty="0"/>
          </a:p>
        </p:txBody>
      </p:sp>
      <p:pic>
        <p:nvPicPr>
          <p:cNvPr id="3" name="Picture 2"/>
          <p:cNvPicPr>
            <a:picLocks noChangeAspect="1"/>
          </p:cNvPicPr>
          <p:nvPr/>
        </p:nvPicPr>
        <p:blipFill>
          <a:blip r:embed="rId2" cstate="print"/>
          <a:stretch>
            <a:fillRect/>
          </a:stretch>
        </p:blipFill>
        <p:spPr>
          <a:xfrm>
            <a:off x="1295400" y="1219200"/>
            <a:ext cx="3153749" cy="1990858"/>
          </a:xfrm>
          <a:prstGeom prst="rect">
            <a:avLst/>
          </a:prstGeom>
        </p:spPr>
      </p:pic>
      <p:pic>
        <p:nvPicPr>
          <p:cNvPr id="4" name="Picture 3"/>
          <p:cNvPicPr>
            <a:picLocks noChangeAspect="1"/>
          </p:cNvPicPr>
          <p:nvPr/>
        </p:nvPicPr>
        <p:blipFill>
          <a:blip r:embed="rId3" cstate="print"/>
          <a:stretch>
            <a:fillRect/>
          </a:stretch>
        </p:blipFill>
        <p:spPr>
          <a:xfrm>
            <a:off x="5105400" y="1219200"/>
            <a:ext cx="3272014" cy="2010569"/>
          </a:xfrm>
          <a:prstGeom prst="rect">
            <a:avLst/>
          </a:prstGeom>
        </p:spPr>
      </p:pic>
      <p:sp>
        <p:nvSpPr>
          <p:cNvPr id="5" name="Rectangle 4"/>
          <p:cNvSpPr/>
          <p:nvPr/>
        </p:nvSpPr>
        <p:spPr>
          <a:xfrm>
            <a:off x="1295400" y="3263693"/>
            <a:ext cx="3153749" cy="584775"/>
          </a:xfrm>
          <a:prstGeom prst="rect">
            <a:avLst/>
          </a:prstGeom>
        </p:spPr>
        <p:txBody>
          <a:bodyPr wrap="square">
            <a:spAutoFit/>
          </a:bodyPr>
          <a:lstStyle/>
          <a:p>
            <a:pPr algn="just"/>
            <a:r>
              <a:rPr lang="en-US" sz="1600" b="1" dirty="0" smtClean="0"/>
              <a:t>Figure 12-12 </a:t>
            </a:r>
            <a:r>
              <a:rPr lang="en-US" sz="1600" i="1" dirty="0" smtClean="0"/>
              <a:t>Compass for the pipes created using the </a:t>
            </a:r>
            <a:r>
              <a:rPr lang="en-US" sz="1600" b="1" dirty="0" smtClean="0"/>
              <a:t>Pipes Only </a:t>
            </a:r>
            <a:r>
              <a:rPr lang="en-US" sz="1600" i="1" dirty="0" smtClean="0"/>
              <a:t>tool</a:t>
            </a:r>
            <a:endParaRPr lang="en-US" sz="1600" dirty="0"/>
          </a:p>
        </p:txBody>
      </p:sp>
      <p:sp>
        <p:nvSpPr>
          <p:cNvPr id="6" name="Rectangle 5"/>
          <p:cNvSpPr/>
          <p:nvPr/>
        </p:nvSpPr>
        <p:spPr>
          <a:xfrm>
            <a:off x="5105400" y="3257447"/>
            <a:ext cx="3272014" cy="584775"/>
          </a:xfrm>
          <a:prstGeom prst="rect">
            <a:avLst/>
          </a:prstGeom>
        </p:spPr>
        <p:txBody>
          <a:bodyPr wrap="square">
            <a:spAutoFit/>
          </a:bodyPr>
          <a:lstStyle/>
          <a:p>
            <a:pPr algn="just"/>
            <a:r>
              <a:rPr lang="en-US" sz="1600" b="1" dirty="0" smtClean="0"/>
              <a:t>Figure 12-13 </a:t>
            </a:r>
            <a:r>
              <a:rPr lang="en-US" sz="1600" i="1" dirty="0"/>
              <a:t>Compass for the pipes created using the </a:t>
            </a:r>
            <a:r>
              <a:rPr lang="en-US" sz="1600" b="1" dirty="0"/>
              <a:t>Pipes </a:t>
            </a:r>
            <a:r>
              <a:rPr lang="en-US" sz="1600" dirty="0"/>
              <a:t>&amp; </a:t>
            </a:r>
            <a:r>
              <a:rPr lang="en-US" sz="1600" b="1" dirty="0"/>
              <a:t>Bends </a:t>
            </a:r>
            <a:r>
              <a:rPr lang="en-US" sz="1600" i="1" dirty="0" smtClean="0"/>
              <a:t>tool</a:t>
            </a:r>
            <a:endParaRPr lang="en-US" sz="1600" dirty="0"/>
          </a:p>
        </p:txBody>
      </p:sp>
      <p:sp>
        <p:nvSpPr>
          <p:cNvPr id="7" name="Rectangle 6"/>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123327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1000"/>
            <a:ext cx="4572000" cy="369332"/>
          </a:xfrm>
          <a:prstGeom prst="rect">
            <a:avLst/>
          </a:prstGeom>
        </p:spPr>
        <p:txBody>
          <a:bodyPr>
            <a:spAutoFit/>
          </a:bodyPr>
          <a:lstStyle/>
          <a:p>
            <a:r>
              <a:rPr lang="en-US" b="1" dirty="0" smtClean="0">
                <a:solidFill>
                  <a:srgbClr val="221E1F"/>
                </a:solidFill>
                <a:latin typeface="ITC Franklin Gothic BT"/>
              </a:rPr>
              <a:t>Modify</a:t>
            </a:r>
            <a:endParaRPr lang="en-US" dirty="0"/>
          </a:p>
        </p:txBody>
      </p:sp>
      <p:sp>
        <p:nvSpPr>
          <p:cNvPr id="4" name="Rectangle 3"/>
          <p:cNvSpPr/>
          <p:nvPr/>
        </p:nvSpPr>
        <p:spPr>
          <a:xfrm>
            <a:off x="1676400" y="4047557"/>
            <a:ext cx="6629400" cy="338554"/>
          </a:xfrm>
          <a:prstGeom prst="rect">
            <a:avLst/>
          </a:prstGeom>
        </p:spPr>
        <p:txBody>
          <a:bodyPr wrap="square">
            <a:spAutoFit/>
          </a:bodyPr>
          <a:lstStyle/>
          <a:p>
            <a:pPr algn="ctr"/>
            <a:r>
              <a:rPr lang="en-US" sz="1600" b="1" dirty="0" smtClean="0"/>
              <a:t>Figure 12-14 PANORAMA </a:t>
            </a:r>
            <a:r>
              <a:rPr lang="en-US" sz="1600" i="1" dirty="0" smtClean="0"/>
              <a:t>window </a:t>
            </a:r>
            <a:r>
              <a:rPr lang="en-US" sz="1600" i="1" dirty="0"/>
              <a:t>displaying a typical pressure pipe network</a:t>
            </a:r>
            <a:endParaRPr lang="en-US" sz="1600" dirty="0"/>
          </a:p>
        </p:txBody>
      </p:sp>
      <p:pic>
        <p:nvPicPr>
          <p:cNvPr id="4098" name="Picture 2"/>
          <p:cNvPicPr>
            <a:picLocks noChangeAspect="1" noChangeArrowheads="1"/>
          </p:cNvPicPr>
          <p:nvPr/>
        </p:nvPicPr>
        <p:blipFill>
          <a:blip r:embed="rId2" cstate="print"/>
          <a:srcRect/>
          <a:stretch>
            <a:fillRect/>
          </a:stretch>
        </p:blipFill>
        <p:spPr bwMode="auto">
          <a:xfrm>
            <a:off x="1295400" y="1524000"/>
            <a:ext cx="7010400" cy="2505075"/>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38595934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10718" y="381001"/>
            <a:ext cx="5361482" cy="369332"/>
          </a:xfrm>
          <a:prstGeom prst="rect">
            <a:avLst/>
          </a:prstGeom>
        </p:spPr>
        <p:txBody>
          <a:bodyPr wrap="square">
            <a:spAutoFit/>
          </a:bodyPr>
          <a:lstStyle/>
          <a:p>
            <a:r>
              <a:rPr lang="en-US" b="1" dirty="0" smtClean="0">
                <a:solidFill>
                  <a:srgbClr val="221E1F"/>
                </a:solidFill>
                <a:latin typeface="ITC Franklin Gothic BT"/>
              </a:rPr>
              <a:t>Designing </a:t>
            </a:r>
            <a:r>
              <a:rPr lang="en-US" b="1" dirty="0">
                <a:solidFill>
                  <a:srgbClr val="221E1F"/>
                </a:solidFill>
                <a:latin typeface="ITC Franklin Gothic BT"/>
              </a:rPr>
              <a:t>a Pressure Network in Profile Layout</a:t>
            </a:r>
            <a:endParaRPr lang="en-US" dirty="0"/>
          </a:p>
        </p:txBody>
      </p:sp>
      <p:sp>
        <p:nvSpPr>
          <p:cNvPr id="4" name="Rectangle 3"/>
          <p:cNvSpPr/>
          <p:nvPr/>
        </p:nvSpPr>
        <p:spPr>
          <a:xfrm>
            <a:off x="838200" y="3352800"/>
            <a:ext cx="7757160" cy="338554"/>
          </a:xfrm>
          <a:prstGeom prst="rect">
            <a:avLst/>
          </a:prstGeom>
        </p:spPr>
        <p:txBody>
          <a:bodyPr wrap="square">
            <a:spAutoFit/>
          </a:bodyPr>
          <a:lstStyle/>
          <a:p>
            <a:pPr algn="ctr"/>
            <a:r>
              <a:rPr lang="en-US" sz="1600" b="1" i="1" dirty="0" smtClean="0"/>
              <a:t>Figure 12-15 </a:t>
            </a:r>
            <a:r>
              <a:rPr lang="en-US" sz="1600" i="1" dirty="0"/>
              <a:t>The various options in the </a:t>
            </a:r>
            <a:r>
              <a:rPr lang="en-US" sz="1600" b="1" i="1" dirty="0"/>
              <a:t>Pressure Networks: &lt;Network Name&gt; </a:t>
            </a:r>
            <a:r>
              <a:rPr lang="en-US" sz="1600" i="1" dirty="0"/>
              <a:t>tab</a:t>
            </a:r>
          </a:p>
        </p:txBody>
      </p:sp>
      <p:pic>
        <p:nvPicPr>
          <p:cNvPr id="5122" name="Picture 2"/>
          <p:cNvPicPr>
            <a:picLocks noChangeAspect="1" noChangeArrowheads="1"/>
          </p:cNvPicPr>
          <p:nvPr/>
        </p:nvPicPr>
        <p:blipFill>
          <a:blip r:embed="rId2" cstate="print"/>
          <a:srcRect/>
          <a:stretch>
            <a:fillRect/>
          </a:stretch>
        </p:blipFill>
        <p:spPr bwMode="auto">
          <a:xfrm>
            <a:off x="838200" y="2209800"/>
            <a:ext cx="8153400" cy="1066800"/>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2545401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88233" y="381000"/>
            <a:ext cx="6842760" cy="369332"/>
          </a:xfrm>
          <a:prstGeom prst="rect">
            <a:avLst/>
          </a:prstGeom>
        </p:spPr>
        <p:txBody>
          <a:bodyPr wrap="square">
            <a:spAutoFit/>
          </a:bodyPr>
          <a:lstStyle/>
          <a:p>
            <a:r>
              <a:rPr lang="en-US" b="1" dirty="0" smtClean="0"/>
              <a:t>Creating </a:t>
            </a:r>
            <a:r>
              <a:rPr lang="en-US" b="1" dirty="0"/>
              <a:t>Pressure Network Alignment and Profile View </a:t>
            </a:r>
            <a:endParaRPr lang="en-US" dirty="0"/>
          </a:p>
        </p:txBody>
      </p:sp>
      <p:sp>
        <p:nvSpPr>
          <p:cNvPr id="4" name="Rectangle 3"/>
          <p:cNvSpPr/>
          <p:nvPr/>
        </p:nvSpPr>
        <p:spPr>
          <a:xfrm>
            <a:off x="1275735" y="5257800"/>
            <a:ext cx="7365167" cy="369332"/>
          </a:xfrm>
          <a:prstGeom prst="rect">
            <a:avLst/>
          </a:prstGeom>
        </p:spPr>
        <p:txBody>
          <a:bodyPr wrap="square">
            <a:spAutoFit/>
          </a:bodyPr>
          <a:lstStyle/>
          <a:p>
            <a:pPr algn="ctr"/>
            <a:r>
              <a:rPr lang="en-US" b="1" i="1" dirty="0" smtClean="0"/>
              <a:t>Figure 12-16 </a:t>
            </a:r>
            <a:r>
              <a:rPr lang="en-US" i="1" dirty="0"/>
              <a:t>The </a:t>
            </a:r>
            <a:r>
              <a:rPr lang="en-US" b="1" i="1" dirty="0"/>
              <a:t>Create Alignment - From Pressure Network </a:t>
            </a:r>
            <a:r>
              <a:rPr lang="en-US" i="1" dirty="0"/>
              <a:t>dialog box</a:t>
            </a:r>
          </a:p>
        </p:txBody>
      </p:sp>
      <p:pic>
        <p:nvPicPr>
          <p:cNvPr id="12290" name="Picture 2"/>
          <p:cNvPicPr>
            <a:picLocks noChangeAspect="1" noChangeArrowheads="1"/>
          </p:cNvPicPr>
          <p:nvPr/>
        </p:nvPicPr>
        <p:blipFill>
          <a:blip r:embed="rId2" cstate="print"/>
          <a:srcRect/>
          <a:stretch>
            <a:fillRect/>
          </a:stretch>
        </p:blipFill>
        <p:spPr bwMode="auto">
          <a:xfrm>
            <a:off x="3543300" y="762000"/>
            <a:ext cx="2628900" cy="4514850"/>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9667877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57596" y="4827515"/>
            <a:ext cx="6334329" cy="584775"/>
          </a:xfrm>
          <a:prstGeom prst="rect">
            <a:avLst/>
          </a:prstGeom>
        </p:spPr>
        <p:txBody>
          <a:bodyPr wrap="square">
            <a:spAutoFit/>
          </a:bodyPr>
          <a:lstStyle/>
          <a:p>
            <a:pPr algn="just"/>
            <a:r>
              <a:rPr lang="en-US" sz="1600" b="1" i="1" dirty="0" smtClean="0"/>
              <a:t>Figure 12-17 </a:t>
            </a:r>
            <a:r>
              <a:rPr lang="en-US" sz="1600" i="1" dirty="0"/>
              <a:t>The </a:t>
            </a:r>
            <a:r>
              <a:rPr lang="en-US" sz="1600" b="1" i="1" dirty="0"/>
              <a:t>Create Profile View - Pipe Network Display </a:t>
            </a:r>
            <a:r>
              <a:rPr lang="en-US" sz="1600" i="1" dirty="0"/>
              <a:t>page of the wizard</a:t>
            </a:r>
          </a:p>
        </p:txBody>
      </p:sp>
      <p:pic>
        <p:nvPicPr>
          <p:cNvPr id="13314" name="Picture 2"/>
          <p:cNvPicPr>
            <a:picLocks noChangeAspect="1" noChangeArrowheads="1"/>
          </p:cNvPicPr>
          <p:nvPr/>
        </p:nvPicPr>
        <p:blipFill>
          <a:blip r:embed="rId2" cstate="print"/>
          <a:srcRect/>
          <a:stretch>
            <a:fillRect/>
          </a:stretch>
        </p:blipFill>
        <p:spPr bwMode="auto">
          <a:xfrm>
            <a:off x="1866580" y="762000"/>
            <a:ext cx="6058220" cy="3965665"/>
          </a:xfrm>
          <a:prstGeom prst="rect">
            <a:avLst/>
          </a:prstGeom>
          <a:noFill/>
          <a:ln w="9525">
            <a:noFill/>
            <a:miter lim="800000"/>
            <a:headEnd/>
            <a:tailEnd/>
          </a:ln>
        </p:spPr>
      </p:pic>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71280301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Clipping"/>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14600" y="609600"/>
            <a:ext cx="4427450" cy="4419600"/>
          </a:xfrm>
          <a:prstGeom prst="rect">
            <a:avLst/>
          </a:prstGeom>
        </p:spPr>
      </p:pic>
      <p:sp>
        <p:nvSpPr>
          <p:cNvPr id="4" name="Rectangle 3"/>
          <p:cNvSpPr/>
          <p:nvPr/>
        </p:nvSpPr>
        <p:spPr>
          <a:xfrm>
            <a:off x="2181225" y="5114144"/>
            <a:ext cx="5181600" cy="338554"/>
          </a:xfrm>
          <a:prstGeom prst="rect">
            <a:avLst/>
          </a:prstGeom>
        </p:spPr>
        <p:txBody>
          <a:bodyPr wrap="square">
            <a:spAutoFit/>
          </a:bodyPr>
          <a:lstStyle/>
          <a:p>
            <a:pPr algn="ctr"/>
            <a:r>
              <a:rPr lang="en-US" sz="1600" b="1" i="1" dirty="0" smtClean="0"/>
              <a:t>Figure 12-18  </a:t>
            </a:r>
            <a:r>
              <a:rPr lang="en-US" sz="1600" i="1" dirty="0"/>
              <a:t>The </a:t>
            </a:r>
            <a:r>
              <a:rPr lang="en-US" sz="1600" b="1" dirty="0"/>
              <a:t>Profile View </a:t>
            </a:r>
            <a:r>
              <a:rPr lang="en-US" sz="1600" i="1" dirty="0"/>
              <a:t>of the pressure pipe network</a:t>
            </a:r>
            <a:endParaRPr lang="en-US" sz="1600" dirty="0"/>
          </a:p>
        </p:txBody>
      </p:sp>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29048209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0710" y="381001"/>
            <a:ext cx="4970489" cy="381000"/>
          </a:xfrm>
          <a:prstGeom prst="rect">
            <a:avLst/>
          </a:prstGeom>
        </p:spPr>
        <p:txBody>
          <a:bodyPr wrap="square">
            <a:spAutoFit/>
          </a:bodyPr>
          <a:lstStyle/>
          <a:p>
            <a:r>
              <a:rPr lang="en-US" b="1" dirty="0" smtClean="0">
                <a:solidFill>
                  <a:srgbClr val="221E1F"/>
                </a:solidFill>
                <a:latin typeface="ITC Franklin Gothic BT"/>
              </a:rPr>
              <a:t>Editing </a:t>
            </a:r>
            <a:r>
              <a:rPr lang="en-US" b="1" dirty="0">
                <a:solidFill>
                  <a:srgbClr val="221E1F"/>
                </a:solidFill>
                <a:latin typeface="ITC Franklin Gothic BT"/>
              </a:rPr>
              <a:t>Pressure Network in Profile Layout </a:t>
            </a:r>
            <a:endParaRPr lang="en-US" dirty="0"/>
          </a:p>
        </p:txBody>
      </p:sp>
      <p:sp>
        <p:nvSpPr>
          <p:cNvPr id="4" name="Rectangle 3"/>
          <p:cNvSpPr/>
          <p:nvPr/>
        </p:nvSpPr>
        <p:spPr>
          <a:xfrm>
            <a:off x="1305882" y="3429000"/>
            <a:ext cx="6322686" cy="338554"/>
          </a:xfrm>
          <a:prstGeom prst="rect">
            <a:avLst/>
          </a:prstGeom>
        </p:spPr>
        <p:txBody>
          <a:bodyPr wrap="square">
            <a:spAutoFit/>
          </a:bodyPr>
          <a:lstStyle/>
          <a:p>
            <a:pPr algn="ctr"/>
            <a:r>
              <a:rPr lang="en-US" sz="1600" b="1" i="1" dirty="0" smtClean="0"/>
              <a:t>Figure 12-19  </a:t>
            </a:r>
            <a:r>
              <a:rPr lang="en-US" sz="1600" i="1" dirty="0"/>
              <a:t>The </a:t>
            </a:r>
            <a:r>
              <a:rPr lang="en-US" sz="1600" b="1" i="1" dirty="0"/>
              <a:t>Pressure Network Profile Layout: Water Network </a:t>
            </a:r>
            <a:r>
              <a:rPr lang="en-US" sz="1600" i="1" dirty="0"/>
              <a:t>tab</a:t>
            </a:r>
          </a:p>
        </p:txBody>
      </p:sp>
      <p:pic>
        <p:nvPicPr>
          <p:cNvPr id="6146" name="Picture 2"/>
          <p:cNvPicPr>
            <a:picLocks noChangeAspect="1" noChangeArrowheads="1"/>
          </p:cNvPicPr>
          <p:nvPr/>
        </p:nvPicPr>
        <p:blipFill>
          <a:blip r:embed="rId2" cstate="print"/>
          <a:srcRect/>
          <a:stretch>
            <a:fillRect/>
          </a:stretch>
        </p:blipFill>
        <p:spPr bwMode="auto">
          <a:xfrm>
            <a:off x="685800" y="2362200"/>
            <a:ext cx="8305800" cy="1066800"/>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0060369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0"/>
            <a:ext cx="4724400" cy="914400"/>
          </a:xfrm>
        </p:spPr>
        <p:txBody>
          <a:bodyPr>
            <a:normAutofit/>
          </a:bodyPr>
          <a:lstStyle/>
          <a:p>
            <a:r>
              <a:rPr lang="en-US" sz="1800" dirty="0" smtClean="0">
                <a:latin typeface="ITC Franklin Gothic BT"/>
              </a:rPr>
              <a:t>Creating Pressure Network from Objects</a:t>
            </a:r>
            <a:endParaRPr lang="en-US" sz="1800" dirty="0">
              <a:latin typeface="ITC Franklin Gothic BT"/>
            </a:endParaRPr>
          </a:p>
        </p:txBody>
      </p:sp>
      <p:sp>
        <p:nvSpPr>
          <p:cNvPr id="3" name="Subtitle 2"/>
          <p:cNvSpPr>
            <a:spLocks noGrp="1"/>
          </p:cNvSpPr>
          <p:nvPr>
            <p:ph type="subTitle" idx="1"/>
          </p:nvPr>
        </p:nvSpPr>
        <p:spPr>
          <a:xfrm>
            <a:off x="1371600" y="4724400"/>
            <a:ext cx="6400800" cy="609600"/>
          </a:xfrm>
        </p:spPr>
        <p:txBody>
          <a:bodyPr>
            <a:normAutofit/>
          </a:bodyPr>
          <a:lstStyle/>
          <a:p>
            <a:r>
              <a:rPr lang="en-US" sz="1800" b="1" i="1" dirty="0" smtClean="0">
                <a:solidFill>
                  <a:schemeClr val="tx1"/>
                </a:solidFill>
              </a:rPr>
              <a:t>Figure 12-20 </a:t>
            </a:r>
            <a:r>
              <a:rPr lang="en-US" sz="1800" i="1" dirty="0" smtClean="0">
                <a:solidFill>
                  <a:schemeClr val="tx1"/>
                </a:solidFill>
              </a:rPr>
              <a:t>The </a:t>
            </a:r>
            <a:r>
              <a:rPr lang="en-US" sz="1800" b="1" i="1" dirty="0" smtClean="0">
                <a:solidFill>
                  <a:schemeClr val="tx1"/>
                </a:solidFill>
              </a:rPr>
              <a:t>Create pressure Pipe from Object </a:t>
            </a:r>
            <a:r>
              <a:rPr lang="en-US" sz="1800" i="1" dirty="0" smtClean="0">
                <a:solidFill>
                  <a:schemeClr val="tx1"/>
                </a:solidFill>
              </a:rPr>
              <a:t>dialog box</a:t>
            </a:r>
            <a:endParaRPr lang="en-US" sz="1800" i="1" dirty="0">
              <a:solidFill>
                <a:schemeClr val="tx1"/>
              </a:solidFill>
            </a:endParaRPr>
          </a:p>
        </p:txBody>
      </p:sp>
      <p:pic>
        <p:nvPicPr>
          <p:cNvPr id="15362" name="Picture 2"/>
          <p:cNvPicPr>
            <a:picLocks noChangeAspect="1" noChangeArrowheads="1"/>
          </p:cNvPicPr>
          <p:nvPr/>
        </p:nvPicPr>
        <p:blipFill>
          <a:blip r:embed="rId2" cstate="print"/>
          <a:srcRect/>
          <a:stretch>
            <a:fillRect/>
          </a:stretch>
        </p:blipFill>
        <p:spPr bwMode="auto">
          <a:xfrm>
            <a:off x="3124200" y="914400"/>
            <a:ext cx="2182242" cy="3657600"/>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04800"/>
            <a:ext cx="4572000" cy="461665"/>
          </a:xfrm>
          <a:prstGeom prst="rect">
            <a:avLst/>
          </a:prstGeom>
        </p:spPr>
        <p:txBody>
          <a:bodyPr>
            <a:spAutoFit/>
          </a:bodyPr>
          <a:lstStyle/>
          <a:p>
            <a:r>
              <a:rPr lang="en-US" sz="2400" b="1" dirty="0" smtClean="0">
                <a:solidFill>
                  <a:srgbClr val="221E1F"/>
                </a:solidFill>
                <a:latin typeface="ITC Franklin Gothic BT"/>
              </a:rPr>
              <a:t>Pressure </a:t>
            </a:r>
            <a:r>
              <a:rPr lang="en-US" sz="2400" b="1" dirty="0">
                <a:solidFill>
                  <a:srgbClr val="221E1F"/>
                </a:solidFill>
                <a:latin typeface="ITC Franklin Gothic BT"/>
              </a:rPr>
              <a:t>Network</a:t>
            </a:r>
            <a:endParaRPr lang="en-US" sz="2400" dirty="0"/>
          </a:p>
        </p:txBody>
      </p:sp>
      <p:sp>
        <p:nvSpPr>
          <p:cNvPr id="3" name="Rectangle 2"/>
          <p:cNvSpPr/>
          <p:nvPr/>
        </p:nvSpPr>
        <p:spPr>
          <a:xfrm>
            <a:off x="838200" y="914400"/>
            <a:ext cx="4572000" cy="369332"/>
          </a:xfrm>
          <a:prstGeom prst="rect">
            <a:avLst/>
          </a:prstGeom>
        </p:spPr>
        <p:txBody>
          <a:bodyPr>
            <a:spAutoFit/>
          </a:bodyPr>
          <a:lstStyle/>
          <a:p>
            <a:pPr algn="just"/>
            <a:r>
              <a:rPr lang="en-US" b="1" dirty="0" smtClean="0">
                <a:solidFill>
                  <a:srgbClr val="221E1F"/>
                </a:solidFill>
                <a:latin typeface="ITC Franklin Gothic BT"/>
              </a:rPr>
              <a:t>Defining </a:t>
            </a:r>
            <a:r>
              <a:rPr lang="en-US" b="1" dirty="0">
                <a:solidFill>
                  <a:srgbClr val="221E1F"/>
                </a:solidFill>
                <a:latin typeface="ITC Franklin Gothic BT"/>
              </a:rPr>
              <a:t>Network Components</a:t>
            </a:r>
            <a:endParaRPr lang="en-US" dirty="0"/>
          </a:p>
        </p:txBody>
      </p:sp>
      <p:sp>
        <p:nvSpPr>
          <p:cNvPr id="4" name="Rectangle 3"/>
          <p:cNvSpPr/>
          <p:nvPr/>
        </p:nvSpPr>
        <p:spPr>
          <a:xfrm>
            <a:off x="838200" y="1371600"/>
            <a:ext cx="4572000" cy="369332"/>
          </a:xfrm>
          <a:prstGeom prst="rect">
            <a:avLst/>
          </a:prstGeom>
        </p:spPr>
        <p:txBody>
          <a:bodyPr>
            <a:spAutoFit/>
          </a:bodyPr>
          <a:lstStyle/>
          <a:p>
            <a:r>
              <a:rPr lang="en-US" b="1" dirty="0" smtClean="0">
                <a:solidFill>
                  <a:srgbClr val="221E1F"/>
                </a:solidFill>
                <a:latin typeface="ITC Franklin Gothic BT"/>
              </a:rPr>
              <a:t>Setting </a:t>
            </a:r>
            <a:r>
              <a:rPr lang="en-US" b="1" dirty="0">
                <a:solidFill>
                  <a:srgbClr val="221E1F"/>
                </a:solidFill>
                <a:latin typeface="ITC Franklin Gothic BT"/>
              </a:rPr>
              <a:t>a Pressure Network Catalog</a:t>
            </a:r>
            <a:endParaRPr lang="en-US" dirty="0"/>
          </a:p>
        </p:txBody>
      </p:sp>
      <p:sp>
        <p:nvSpPr>
          <p:cNvPr id="5" name="Rectangle 4"/>
          <p:cNvSpPr/>
          <p:nvPr/>
        </p:nvSpPr>
        <p:spPr>
          <a:xfrm>
            <a:off x="990600" y="1740932"/>
            <a:ext cx="7848600" cy="646331"/>
          </a:xfrm>
          <a:prstGeom prst="rect">
            <a:avLst/>
          </a:prstGeom>
        </p:spPr>
        <p:txBody>
          <a:bodyPr wrap="square">
            <a:spAutoFit/>
          </a:bodyPr>
          <a:lstStyle/>
          <a:p>
            <a:pPr algn="just"/>
            <a:r>
              <a:rPr lang="en-US" b="1" dirty="0" smtClean="0"/>
              <a:t>Ribbon</a:t>
            </a:r>
            <a:r>
              <a:rPr lang="en-US" dirty="0"/>
              <a:t>: Home &gt; Create Design &gt; Set Pressure Network </a:t>
            </a:r>
            <a:r>
              <a:rPr lang="en-US" dirty="0" smtClean="0"/>
              <a:t>Catalog</a:t>
            </a:r>
          </a:p>
          <a:p>
            <a:pPr algn="just"/>
            <a:r>
              <a:rPr lang="en-US" b="1" dirty="0" smtClean="0"/>
              <a:t>Command</a:t>
            </a:r>
            <a:r>
              <a:rPr lang="en-US" dirty="0"/>
              <a:t>: </a:t>
            </a:r>
            <a:r>
              <a:rPr lang="en-US" dirty="0" smtClean="0"/>
              <a:t>SETPRESSURENETWORKCATALOG</a:t>
            </a:r>
            <a:endParaRPr lang="en-US" dirty="0"/>
          </a:p>
        </p:txBody>
      </p:sp>
      <p:sp>
        <p:nvSpPr>
          <p:cNvPr id="6" name="Rectangle 5"/>
          <p:cNvSpPr/>
          <p:nvPr/>
        </p:nvSpPr>
        <p:spPr>
          <a:xfrm>
            <a:off x="914400" y="2590800"/>
            <a:ext cx="4572000" cy="369332"/>
          </a:xfrm>
          <a:prstGeom prst="rect">
            <a:avLst/>
          </a:prstGeom>
        </p:spPr>
        <p:txBody>
          <a:bodyPr>
            <a:spAutoFit/>
          </a:bodyPr>
          <a:lstStyle/>
          <a:p>
            <a:r>
              <a:rPr lang="en-US" b="1" dirty="0" smtClean="0">
                <a:solidFill>
                  <a:srgbClr val="221E1F"/>
                </a:solidFill>
              </a:rPr>
              <a:t>Creating </a:t>
            </a:r>
            <a:r>
              <a:rPr lang="en-US" b="1" dirty="0">
                <a:solidFill>
                  <a:srgbClr val="221E1F"/>
                </a:solidFill>
              </a:rPr>
              <a:t>a Pressure Network Parts List</a:t>
            </a:r>
            <a:endParaRPr lang="en-US" dirty="0"/>
          </a:p>
        </p:txBody>
      </p:sp>
      <p:sp>
        <p:nvSpPr>
          <p:cNvPr id="8" name="Rectangle 7"/>
          <p:cNvSpPr/>
          <p:nvPr/>
        </p:nvSpPr>
        <p:spPr>
          <a:xfrm>
            <a:off x="2362200" y="4866847"/>
            <a:ext cx="5092438" cy="338554"/>
          </a:xfrm>
          <a:prstGeom prst="rect">
            <a:avLst/>
          </a:prstGeom>
        </p:spPr>
        <p:txBody>
          <a:bodyPr wrap="square">
            <a:spAutoFit/>
          </a:bodyPr>
          <a:lstStyle/>
          <a:p>
            <a:pPr algn="just"/>
            <a:r>
              <a:rPr lang="en-US" sz="1600" b="1" i="1" dirty="0" smtClean="0">
                <a:latin typeface="+mj-lt"/>
              </a:rPr>
              <a:t>Figure 12-1 </a:t>
            </a:r>
            <a:r>
              <a:rPr lang="en-US" sz="1600" i="1" dirty="0" smtClean="0">
                <a:latin typeface="+mj-lt"/>
              </a:rPr>
              <a:t>The </a:t>
            </a:r>
            <a:r>
              <a:rPr lang="en-US" sz="1600" b="1" i="1" dirty="0" smtClean="0">
                <a:latin typeface="+mj-lt"/>
              </a:rPr>
              <a:t>Set Pressure Network Catalog </a:t>
            </a:r>
            <a:r>
              <a:rPr lang="en-US" sz="1600" i="1" dirty="0" smtClean="0">
                <a:latin typeface="+mj-lt"/>
              </a:rPr>
              <a:t>dialog box</a:t>
            </a:r>
            <a:endParaRPr lang="en-US" sz="1600" i="1" dirty="0">
              <a:latin typeface="+mj-lt"/>
            </a:endParaRPr>
          </a:p>
        </p:txBody>
      </p:sp>
      <p:pic>
        <p:nvPicPr>
          <p:cNvPr id="7" name="Picture 2"/>
          <p:cNvPicPr>
            <a:picLocks noChangeAspect="1" noChangeArrowheads="1"/>
          </p:cNvPicPr>
          <p:nvPr/>
        </p:nvPicPr>
        <p:blipFill>
          <a:blip r:embed="rId2" cstate="print"/>
          <a:srcRect/>
          <a:stretch>
            <a:fillRect/>
          </a:stretch>
        </p:blipFill>
        <p:spPr bwMode="auto">
          <a:xfrm>
            <a:off x="3124200" y="2971800"/>
            <a:ext cx="3657600" cy="1914525"/>
          </a:xfrm>
          <a:prstGeom prst="rect">
            <a:avLst/>
          </a:prstGeom>
          <a:noFill/>
          <a:ln w="9525">
            <a:noFill/>
            <a:miter lim="800000"/>
            <a:headEnd/>
            <a:tailEnd/>
          </a:ln>
        </p:spPr>
      </p:pic>
      <p:sp>
        <p:nvSpPr>
          <p:cNvPr id="9" name="Rectangle 8"/>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733397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4648200" cy="685800"/>
          </a:xfrm>
        </p:spPr>
        <p:txBody>
          <a:bodyPr>
            <a:normAutofit/>
          </a:bodyPr>
          <a:lstStyle/>
          <a:p>
            <a:r>
              <a:rPr lang="en-US" sz="1800" dirty="0" smtClean="0">
                <a:latin typeface="ITC Franklin Gothic BT"/>
              </a:rPr>
              <a:t>Pressure Pipe Properties </a:t>
            </a:r>
            <a:endParaRPr lang="en-US" sz="1800" dirty="0">
              <a:latin typeface="ITC Franklin Gothic BT"/>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752600" y="762000"/>
            <a:ext cx="5525641" cy="3992563"/>
          </a:xfrm>
          <a:prstGeom prst="rect">
            <a:avLst/>
          </a:prstGeom>
          <a:noFill/>
          <a:ln w="9525">
            <a:noFill/>
            <a:miter lim="800000"/>
            <a:headEnd/>
            <a:tailEnd/>
          </a:ln>
        </p:spPr>
      </p:pic>
      <p:sp>
        <p:nvSpPr>
          <p:cNvPr id="6" name="Subtitle 2"/>
          <p:cNvSpPr txBox="1">
            <a:spLocks/>
          </p:cNvSpPr>
          <p:nvPr/>
        </p:nvSpPr>
        <p:spPr>
          <a:xfrm>
            <a:off x="1371600" y="4876800"/>
            <a:ext cx="64008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800" b="1" i="1" u="none" strike="noStrike" kern="1200" cap="none" spc="0" normalizeH="0" baseline="0" noProof="0" dirty="0" smtClean="0">
                <a:ln>
                  <a:noFill/>
                </a:ln>
                <a:solidFill>
                  <a:schemeClr val="tx1"/>
                </a:solidFill>
                <a:effectLst/>
                <a:uLnTx/>
                <a:uFillTx/>
                <a:latin typeface="+mn-lt"/>
                <a:ea typeface="+mn-ea"/>
                <a:cs typeface="+mn-cs"/>
              </a:rPr>
              <a:t>Figure 12-21 </a:t>
            </a:r>
            <a:r>
              <a:rPr kumimoji="0" lang="en-US" sz="1800" b="0" i="1" u="none" strike="noStrike" kern="1200" cap="none" spc="0" normalizeH="0" baseline="0" noProof="0" dirty="0" smtClean="0">
                <a:ln>
                  <a:noFill/>
                </a:ln>
                <a:solidFill>
                  <a:schemeClr val="tx1"/>
                </a:solidFill>
                <a:effectLst/>
                <a:uLnTx/>
                <a:uFillTx/>
                <a:latin typeface="+mn-lt"/>
                <a:ea typeface="+mn-ea"/>
                <a:cs typeface="+mn-cs"/>
              </a:rPr>
              <a:t>The </a:t>
            </a:r>
            <a:r>
              <a:rPr kumimoji="0" lang="en-US" sz="1800" b="1" i="1" u="none" strike="noStrike" kern="1200" cap="none" spc="0" normalizeH="0" baseline="0" noProof="0" dirty="0" smtClean="0">
                <a:ln>
                  <a:noFill/>
                </a:ln>
                <a:solidFill>
                  <a:schemeClr val="tx1"/>
                </a:solidFill>
                <a:effectLst/>
                <a:uLnTx/>
                <a:uFillTx/>
                <a:latin typeface="+mn-lt"/>
                <a:ea typeface="+mn-ea"/>
                <a:cs typeface="+mn-cs"/>
              </a:rPr>
              <a:t>Pressure Pipe Network Properties</a:t>
            </a:r>
            <a:r>
              <a:rPr kumimoji="0" lang="en-US" sz="1800" b="1" i="1" u="none" strike="noStrike" kern="1200" cap="none" spc="0" normalizeH="0" noProof="0" dirty="0" smtClean="0">
                <a:ln>
                  <a:noFill/>
                </a:ln>
                <a:solidFill>
                  <a:schemeClr val="tx1"/>
                </a:solidFill>
                <a:effectLst/>
                <a:uLnTx/>
                <a:uFillTx/>
                <a:latin typeface="+mn-lt"/>
                <a:ea typeface="+mn-ea"/>
                <a:cs typeface="+mn-cs"/>
              </a:rPr>
              <a:t> </a:t>
            </a:r>
            <a:r>
              <a:rPr kumimoji="0" lang="en-US" sz="1800" b="0" i="1" u="none" strike="noStrike" kern="1200" cap="none" spc="0" normalizeH="0" baseline="0" noProof="0" dirty="0" smtClean="0">
                <a:ln>
                  <a:noFill/>
                </a:ln>
                <a:solidFill>
                  <a:schemeClr val="tx1"/>
                </a:solidFill>
                <a:effectLst/>
                <a:uLnTx/>
                <a:uFillTx/>
                <a:latin typeface="+mn-lt"/>
                <a:ea typeface="+mn-ea"/>
                <a:cs typeface="+mn-cs"/>
              </a:rPr>
              <a:t>dialog box</a:t>
            </a:r>
            <a:endParaRPr kumimoji="0" lang="en-US" sz="1800" b="0" i="1" u="none" strike="noStrike" kern="1200" cap="none" spc="0" normalizeH="0" baseline="0" noProof="0" dirty="0">
              <a:ln>
                <a:noFill/>
              </a:ln>
              <a:solidFill>
                <a:schemeClr val="tx1"/>
              </a:solidFill>
              <a:effectLst/>
              <a:uLnTx/>
              <a:uFillTx/>
              <a:latin typeface="+mn-lt"/>
              <a:ea typeface="+mn-ea"/>
              <a:cs typeface="+mn-cs"/>
            </a:endParaRPr>
          </a:p>
        </p:txBody>
      </p:sp>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381000"/>
            <a:ext cx="4572000" cy="400110"/>
          </a:xfrm>
          <a:prstGeom prst="rect">
            <a:avLst/>
          </a:prstGeom>
        </p:spPr>
        <p:txBody>
          <a:bodyPr>
            <a:spAutoFit/>
          </a:bodyPr>
          <a:lstStyle/>
          <a:p>
            <a:r>
              <a:rPr lang="en-US" sz="2000" b="1" dirty="0" smtClean="0"/>
              <a:t>Adding Pipe network Labels</a:t>
            </a:r>
            <a:endParaRPr lang="en-US" sz="2000" dirty="0"/>
          </a:p>
        </p:txBody>
      </p:sp>
      <p:sp>
        <p:nvSpPr>
          <p:cNvPr id="5" name="Rectangle 4"/>
          <p:cNvSpPr/>
          <p:nvPr/>
        </p:nvSpPr>
        <p:spPr>
          <a:xfrm>
            <a:off x="838200" y="753070"/>
            <a:ext cx="7772400" cy="923330"/>
          </a:xfrm>
          <a:prstGeom prst="rect">
            <a:avLst/>
          </a:prstGeom>
        </p:spPr>
        <p:txBody>
          <a:bodyPr wrap="square">
            <a:spAutoFit/>
          </a:bodyPr>
          <a:lstStyle/>
          <a:p>
            <a:r>
              <a:rPr lang="en-US" b="1" dirty="0" smtClean="0"/>
              <a:t>Ribbon: </a:t>
            </a:r>
            <a:r>
              <a:rPr lang="en-US" dirty="0" smtClean="0"/>
              <a:t>Annotate &gt; Labels &amp; Tables &gt; Add Labels drop-down &gt; </a:t>
            </a:r>
            <a:r>
              <a:rPr lang="en-US" dirty="0" err="1" smtClean="0"/>
              <a:t>PressureNetwork</a:t>
            </a:r>
            <a:r>
              <a:rPr lang="en-US" dirty="0" smtClean="0"/>
              <a:t>&gt;  Add Pressure Networks Labels</a:t>
            </a:r>
          </a:p>
          <a:p>
            <a:r>
              <a:rPr lang="en-US" b="1" dirty="0" smtClean="0"/>
              <a:t>Command: </a:t>
            </a:r>
            <a:r>
              <a:rPr lang="en-US" dirty="0" smtClean="0"/>
              <a:t>ADDPRESSURENETWORKLABELS</a:t>
            </a:r>
            <a:endParaRPr lang="en-US" dirty="0"/>
          </a:p>
        </p:txBody>
      </p:sp>
      <p:sp>
        <p:nvSpPr>
          <p:cNvPr id="7" name="Rectangle 6"/>
          <p:cNvSpPr/>
          <p:nvPr/>
        </p:nvSpPr>
        <p:spPr>
          <a:xfrm>
            <a:off x="4800600" y="5029201"/>
            <a:ext cx="4343400" cy="646331"/>
          </a:xfrm>
          <a:prstGeom prst="rect">
            <a:avLst/>
          </a:prstGeom>
        </p:spPr>
        <p:txBody>
          <a:bodyPr wrap="square">
            <a:spAutoFit/>
          </a:bodyPr>
          <a:lstStyle/>
          <a:p>
            <a:r>
              <a:rPr lang="en-US" b="1" dirty="0" smtClean="0"/>
              <a:t>Figure 12-22 </a:t>
            </a:r>
            <a:r>
              <a:rPr lang="en-US" i="1" dirty="0" smtClean="0"/>
              <a:t>Selecting the </a:t>
            </a:r>
            <a:r>
              <a:rPr lang="en-US" b="1" i="1" dirty="0" smtClean="0"/>
              <a:t>Add Pressure Network Labels </a:t>
            </a:r>
            <a:r>
              <a:rPr lang="en-US" i="1" dirty="0" smtClean="0"/>
              <a:t>tool from the </a:t>
            </a:r>
            <a:r>
              <a:rPr lang="en-US" i="1" dirty="0" err="1" smtClean="0"/>
              <a:t>flyout</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5029200" y="1219200"/>
            <a:ext cx="3464719" cy="3693319"/>
          </a:xfrm>
          <a:prstGeom prst="rect">
            <a:avLst/>
          </a:prstGeom>
          <a:noFill/>
          <a:ln w="9525">
            <a:noFill/>
            <a:miter lim="800000"/>
            <a:headEnd/>
            <a:tailEnd/>
          </a:ln>
        </p:spPr>
      </p:pic>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14400" y="361890"/>
            <a:ext cx="4572000" cy="400110"/>
          </a:xfrm>
          <a:prstGeom prst="rect">
            <a:avLst/>
          </a:prstGeom>
        </p:spPr>
        <p:txBody>
          <a:bodyPr>
            <a:spAutoFit/>
          </a:bodyPr>
          <a:lstStyle/>
          <a:p>
            <a:r>
              <a:rPr lang="en-US" sz="2000" b="1" dirty="0" smtClean="0"/>
              <a:t>Adding Tables</a:t>
            </a:r>
            <a:endParaRPr lang="en-US" sz="2000" dirty="0"/>
          </a:p>
        </p:txBody>
      </p:sp>
      <p:sp>
        <p:nvSpPr>
          <p:cNvPr id="5" name="Rectangle 4"/>
          <p:cNvSpPr/>
          <p:nvPr/>
        </p:nvSpPr>
        <p:spPr>
          <a:xfrm>
            <a:off x="838200" y="914400"/>
            <a:ext cx="4572000" cy="369332"/>
          </a:xfrm>
          <a:prstGeom prst="rect">
            <a:avLst/>
          </a:prstGeom>
        </p:spPr>
        <p:txBody>
          <a:bodyPr>
            <a:spAutoFit/>
          </a:bodyPr>
          <a:lstStyle/>
          <a:p>
            <a:r>
              <a:rPr lang="en-US" b="1" dirty="0" smtClean="0"/>
              <a:t>Adding a Pressure Pipe Table</a:t>
            </a:r>
            <a:endParaRPr lang="en-US" dirty="0"/>
          </a:p>
        </p:txBody>
      </p:sp>
      <p:sp>
        <p:nvSpPr>
          <p:cNvPr id="6" name="Rectangle 5"/>
          <p:cNvSpPr/>
          <p:nvPr/>
        </p:nvSpPr>
        <p:spPr>
          <a:xfrm>
            <a:off x="838200" y="1295400"/>
            <a:ext cx="4876800" cy="923330"/>
          </a:xfrm>
          <a:prstGeom prst="rect">
            <a:avLst/>
          </a:prstGeom>
        </p:spPr>
        <p:txBody>
          <a:bodyPr wrap="square">
            <a:spAutoFit/>
          </a:bodyPr>
          <a:lstStyle/>
          <a:p>
            <a:r>
              <a:rPr lang="en-US" b="1" dirty="0" smtClean="0"/>
              <a:t>Ribbon: </a:t>
            </a:r>
            <a:r>
              <a:rPr lang="en-US" dirty="0" smtClean="0"/>
              <a:t>Annotate &gt; Labels &amp; Tables &gt; Add Tables drop-down &gt; Pipe Network &gt; Add Pressure Pipe</a:t>
            </a:r>
          </a:p>
          <a:p>
            <a:r>
              <a:rPr lang="en-US" b="1" dirty="0" smtClean="0"/>
              <a:t>Command: </a:t>
            </a:r>
            <a:r>
              <a:rPr lang="en-US" dirty="0" smtClean="0"/>
              <a:t>ADDPRESSUREPIPETABLE</a:t>
            </a:r>
            <a:endParaRPr lang="en-US" dirty="0"/>
          </a:p>
        </p:txBody>
      </p:sp>
      <p:pic>
        <p:nvPicPr>
          <p:cNvPr id="3074" name="Picture 2"/>
          <p:cNvPicPr>
            <a:picLocks noChangeAspect="1" noChangeArrowheads="1"/>
          </p:cNvPicPr>
          <p:nvPr/>
        </p:nvPicPr>
        <p:blipFill>
          <a:blip r:embed="rId2" cstate="print"/>
          <a:srcRect/>
          <a:stretch>
            <a:fillRect/>
          </a:stretch>
        </p:blipFill>
        <p:spPr bwMode="auto">
          <a:xfrm>
            <a:off x="5585870" y="752293"/>
            <a:ext cx="2643730" cy="4124507"/>
          </a:xfrm>
          <a:prstGeom prst="rect">
            <a:avLst/>
          </a:prstGeom>
          <a:noFill/>
          <a:ln w="9525">
            <a:noFill/>
            <a:miter lim="800000"/>
            <a:headEnd/>
            <a:tailEnd/>
          </a:ln>
        </p:spPr>
      </p:pic>
      <p:sp>
        <p:nvSpPr>
          <p:cNvPr id="8" name="Rectangle 7"/>
          <p:cNvSpPr/>
          <p:nvPr/>
        </p:nvSpPr>
        <p:spPr>
          <a:xfrm>
            <a:off x="4495800" y="4953000"/>
            <a:ext cx="4495800" cy="646331"/>
          </a:xfrm>
          <a:prstGeom prst="rect">
            <a:avLst/>
          </a:prstGeom>
        </p:spPr>
        <p:txBody>
          <a:bodyPr wrap="square">
            <a:spAutoFit/>
          </a:bodyPr>
          <a:lstStyle/>
          <a:p>
            <a:r>
              <a:rPr lang="en-US" b="1" dirty="0" smtClean="0"/>
              <a:t>Figure 12-23 </a:t>
            </a:r>
            <a:r>
              <a:rPr lang="en-US" i="1" dirty="0" smtClean="0"/>
              <a:t>The</a:t>
            </a:r>
            <a:r>
              <a:rPr lang="en-US" b="1" i="1" dirty="0" smtClean="0"/>
              <a:t> Pressure Pipe Table Creation </a:t>
            </a:r>
            <a:r>
              <a:rPr lang="en-US" i="1" dirty="0" smtClean="0"/>
              <a:t>dialog box</a:t>
            </a:r>
            <a:endParaRPr lang="en-US" dirty="0"/>
          </a:p>
        </p:txBody>
      </p:sp>
      <p:sp>
        <p:nvSpPr>
          <p:cNvPr id="7" name="Rectangle 6"/>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2438400" y="1447800"/>
            <a:ext cx="3752850" cy="1819275"/>
          </a:xfrm>
          <a:prstGeom prst="rect">
            <a:avLst/>
          </a:prstGeom>
          <a:noFill/>
          <a:ln w="9525">
            <a:noFill/>
            <a:miter lim="800000"/>
            <a:headEnd/>
            <a:tailEnd/>
          </a:ln>
        </p:spPr>
      </p:pic>
      <p:sp>
        <p:nvSpPr>
          <p:cNvPr id="5" name="Rectangle 4"/>
          <p:cNvSpPr/>
          <p:nvPr/>
        </p:nvSpPr>
        <p:spPr>
          <a:xfrm>
            <a:off x="2237282" y="3352800"/>
            <a:ext cx="4620718" cy="646331"/>
          </a:xfrm>
          <a:prstGeom prst="rect">
            <a:avLst/>
          </a:prstGeom>
        </p:spPr>
        <p:txBody>
          <a:bodyPr wrap="square">
            <a:spAutoFit/>
          </a:bodyPr>
          <a:lstStyle/>
          <a:p>
            <a:r>
              <a:rPr lang="en-US" b="1" dirty="0" smtClean="0"/>
              <a:t>Figure 12-24 </a:t>
            </a:r>
            <a:r>
              <a:rPr lang="en-US" i="1" dirty="0" smtClean="0"/>
              <a:t>The Pressure Pipe Table displaying the pressure pipe details </a:t>
            </a:r>
            <a:endParaRPr lang="en-US" dirty="0"/>
          </a:p>
        </p:txBody>
      </p:sp>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38200" y="381000"/>
            <a:ext cx="4572000" cy="400110"/>
          </a:xfrm>
          <a:prstGeom prst="rect">
            <a:avLst/>
          </a:prstGeom>
        </p:spPr>
        <p:txBody>
          <a:bodyPr>
            <a:spAutoFit/>
          </a:bodyPr>
          <a:lstStyle/>
          <a:p>
            <a:r>
              <a:rPr lang="en-US" sz="2000" b="1" dirty="0" smtClean="0"/>
              <a:t>Adding a Fitting Table</a:t>
            </a:r>
            <a:endParaRPr lang="en-US" sz="2000" dirty="0"/>
          </a:p>
        </p:txBody>
      </p:sp>
      <p:sp>
        <p:nvSpPr>
          <p:cNvPr id="6" name="Rectangle 5"/>
          <p:cNvSpPr/>
          <p:nvPr/>
        </p:nvSpPr>
        <p:spPr>
          <a:xfrm>
            <a:off x="838200" y="914400"/>
            <a:ext cx="7696200" cy="923330"/>
          </a:xfrm>
          <a:prstGeom prst="rect">
            <a:avLst/>
          </a:prstGeom>
        </p:spPr>
        <p:txBody>
          <a:bodyPr wrap="square">
            <a:spAutoFit/>
          </a:bodyPr>
          <a:lstStyle/>
          <a:p>
            <a:r>
              <a:rPr lang="en-US" b="1" dirty="0" smtClean="0"/>
              <a:t>Ribbon: </a:t>
            </a:r>
            <a:r>
              <a:rPr lang="en-US" dirty="0" smtClean="0"/>
              <a:t>Annotate &gt; Labels &amp; Tables &gt; Add Tables drop-down &gt; Pressure Network &gt;		 Add Fitting</a:t>
            </a:r>
          </a:p>
          <a:p>
            <a:r>
              <a:rPr lang="en-US" b="1" dirty="0" smtClean="0"/>
              <a:t>Command: </a:t>
            </a:r>
            <a:r>
              <a:rPr lang="en-US" dirty="0" smtClean="0"/>
              <a:t>ADDFITTINGTABLE</a:t>
            </a:r>
            <a:endParaRPr lang="en-US" dirty="0"/>
          </a:p>
        </p:txBody>
      </p:sp>
      <p:pic>
        <p:nvPicPr>
          <p:cNvPr id="5122" name="Picture 2"/>
          <p:cNvPicPr>
            <a:picLocks noChangeAspect="1" noChangeArrowheads="1"/>
          </p:cNvPicPr>
          <p:nvPr/>
        </p:nvPicPr>
        <p:blipFill>
          <a:blip r:embed="rId2" cstate="print"/>
          <a:srcRect/>
          <a:stretch>
            <a:fillRect/>
          </a:stretch>
        </p:blipFill>
        <p:spPr bwMode="auto">
          <a:xfrm>
            <a:off x="3048000" y="1905000"/>
            <a:ext cx="3029989" cy="1371600"/>
          </a:xfrm>
          <a:prstGeom prst="rect">
            <a:avLst/>
          </a:prstGeom>
          <a:noFill/>
          <a:ln w="9525">
            <a:noFill/>
            <a:miter lim="800000"/>
            <a:headEnd/>
            <a:tailEnd/>
          </a:ln>
        </p:spPr>
      </p:pic>
      <p:sp>
        <p:nvSpPr>
          <p:cNvPr id="8" name="Rectangle 7"/>
          <p:cNvSpPr/>
          <p:nvPr/>
        </p:nvSpPr>
        <p:spPr>
          <a:xfrm>
            <a:off x="2237282" y="3352800"/>
            <a:ext cx="4163518" cy="646331"/>
          </a:xfrm>
          <a:prstGeom prst="rect">
            <a:avLst/>
          </a:prstGeom>
        </p:spPr>
        <p:txBody>
          <a:bodyPr wrap="square">
            <a:spAutoFit/>
          </a:bodyPr>
          <a:lstStyle/>
          <a:p>
            <a:r>
              <a:rPr lang="en-US" b="1" dirty="0" smtClean="0"/>
              <a:t>Figure 12-25 </a:t>
            </a:r>
            <a:r>
              <a:rPr lang="en-US" i="1" dirty="0" smtClean="0"/>
              <a:t>The Fitting Table displaying the fitting details </a:t>
            </a:r>
            <a:endParaRPr lang="en-US" dirty="0"/>
          </a:p>
        </p:txBody>
      </p:sp>
      <p:sp>
        <p:nvSpPr>
          <p:cNvPr id="7" name="Rectangle 6"/>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381000"/>
            <a:ext cx="4572000" cy="400110"/>
          </a:xfrm>
          <a:prstGeom prst="rect">
            <a:avLst/>
          </a:prstGeom>
        </p:spPr>
        <p:txBody>
          <a:bodyPr>
            <a:spAutoFit/>
          </a:bodyPr>
          <a:lstStyle/>
          <a:p>
            <a:r>
              <a:rPr lang="en-US" sz="2000" b="1" dirty="0" smtClean="0"/>
              <a:t>Validating a Pressure Network</a:t>
            </a:r>
            <a:endParaRPr lang="en-US" sz="2000" dirty="0"/>
          </a:p>
        </p:txBody>
      </p:sp>
      <p:sp>
        <p:nvSpPr>
          <p:cNvPr id="5" name="Rectangle 4"/>
          <p:cNvSpPr/>
          <p:nvPr/>
        </p:nvSpPr>
        <p:spPr>
          <a:xfrm>
            <a:off x="838200" y="762000"/>
            <a:ext cx="4572000" cy="369332"/>
          </a:xfrm>
          <a:prstGeom prst="rect">
            <a:avLst/>
          </a:prstGeom>
        </p:spPr>
        <p:txBody>
          <a:bodyPr>
            <a:spAutoFit/>
          </a:bodyPr>
          <a:lstStyle/>
          <a:p>
            <a:r>
              <a:rPr lang="en-US" b="1" dirty="0" smtClean="0"/>
              <a:t>Performing  Design Check</a:t>
            </a:r>
            <a:endParaRPr lang="en-US" dirty="0"/>
          </a:p>
        </p:txBody>
      </p:sp>
      <p:pic>
        <p:nvPicPr>
          <p:cNvPr id="6146" name="Picture 2"/>
          <p:cNvPicPr>
            <a:picLocks noChangeAspect="1" noChangeArrowheads="1"/>
          </p:cNvPicPr>
          <p:nvPr/>
        </p:nvPicPr>
        <p:blipFill>
          <a:blip r:embed="rId2" cstate="print"/>
          <a:srcRect/>
          <a:stretch>
            <a:fillRect/>
          </a:stretch>
        </p:blipFill>
        <p:spPr bwMode="auto">
          <a:xfrm>
            <a:off x="3124200" y="1219200"/>
            <a:ext cx="2828925" cy="2266950"/>
          </a:xfrm>
          <a:prstGeom prst="rect">
            <a:avLst/>
          </a:prstGeom>
          <a:noFill/>
          <a:ln w="9525">
            <a:noFill/>
            <a:miter lim="800000"/>
            <a:headEnd/>
            <a:tailEnd/>
          </a:ln>
        </p:spPr>
      </p:pic>
      <p:sp>
        <p:nvSpPr>
          <p:cNvPr id="8" name="Rectangle 7"/>
          <p:cNvSpPr/>
          <p:nvPr/>
        </p:nvSpPr>
        <p:spPr>
          <a:xfrm>
            <a:off x="2209800" y="3581400"/>
            <a:ext cx="4648200" cy="381000"/>
          </a:xfrm>
          <a:prstGeom prst="rect">
            <a:avLst/>
          </a:prstGeom>
        </p:spPr>
        <p:txBody>
          <a:bodyPr wrap="square">
            <a:spAutoFit/>
          </a:bodyPr>
          <a:lstStyle/>
          <a:p>
            <a:r>
              <a:rPr lang="en-US" b="1" dirty="0" smtClean="0"/>
              <a:t>Figure 12-26 </a:t>
            </a:r>
            <a:r>
              <a:rPr lang="en-US" i="1" dirty="0" smtClean="0"/>
              <a:t>The </a:t>
            </a:r>
            <a:r>
              <a:rPr lang="en-US" b="1" i="1" dirty="0" smtClean="0"/>
              <a:t>Run Design Check </a:t>
            </a:r>
            <a:r>
              <a:rPr lang="en-US" i="1" dirty="0" smtClean="0"/>
              <a:t>dialog box </a:t>
            </a:r>
            <a:endParaRPr lang="en-US" dirty="0"/>
          </a:p>
        </p:txBody>
      </p:sp>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609600"/>
            <a:ext cx="2895600" cy="381000"/>
          </a:xfrm>
          <a:prstGeom prst="rect">
            <a:avLst/>
          </a:prstGeom>
        </p:spPr>
        <p:txBody>
          <a:bodyPr wrap="square">
            <a:spAutoFit/>
          </a:bodyPr>
          <a:lstStyle/>
          <a:p>
            <a:r>
              <a:rPr lang="en-US" b="1" dirty="0" smtClean="0"/>
              <a:t>Performing  Depth Check</a:t>
            </a:r>
            <a:endParaRPr lang="en-US" dirty="0"/>
          </a:p>
        </p:txBody>
      </p:sp>
      <p:sp>
        <p:nvSpPr>
          <p:cNvPr id="5" name="Rectangle 4"/>
          <p:cNvSpPr/>
          <p:nvPr/>
        </p:nvSpPr>
        <p:spPr>
          <a:xfrm>
            <a:off x="2209800" y="3581400"/>
            <a:ext cx="4648200" cy="381000"/>
          </a:xfrm>
          <a:prstGeom prst="rect">
            <a:avLst/>
          </a:prstGeom>
        </p:spPr>
        <p:txBody>
          <a:bodyPr wrap="square">
            <a:spAutoFit/>
          </a:bodyPr>
          <a:lstStyle/>
          <a:p>
            <a:r>
              <a:rPr lang="en-US" b="1" dirty="0" smtClean="0"/>
              <a:t>Figure 12-27 </a:t>
            </a:r>
            <a:r>
              <a:rPr lang="en-US" i="1" dirty="0" smtClean="0"/>
              <a:t>The </a:t>
            </a:r>
            <a:r>
              <a:rPr lang="en-US" b="1" i="1" dirty="0" smtClean="0"/>
              <a:t>Run Depth Check </a:t>
            </a:r>
            <a:r>
              <a:rPr lang="en-US" i="1" dirty="0" smtClean="0"/>
              <a:t>dialog box </a:t>
            </a:r>
            <a:endParaRPr lang="en-US" dirty="0"/>
          </a:p>
        </p:txBody>
      </p:sp>
      <p:pic>
        <p:nvPicPr>
          <p:cNvPr id="7170" name="Picture 2"/>
          <p:cNvPicPr>
            <a:picLocks noChangeAspect="1" noChangeArrowheads="1"/>
          </p:cNvPicPr>
          <p:nvPr/>
        </p:nvPicPr>
        <p:blipFill>
          <a:blip r:embed="rId2" cstate="print"/>
          <a:srcRect/>
          <a:stretch>
            <a:fillRect/>
          </a:stretch>
        </p:blipFill>
        <p:spPr bwMode="auto">
          <a:xfrm>
            <a:off x="2895600" y="1219200"/>
            <a:ext cx="3162300" cy="2219325"/>
          </a:xfrm>
          <a:prstGeom prst="rect">
            <a:avLst/>
          </a:prstGeom>
          <a:noFill/>
          <a:ln w="9525">
            <a:noFill/>
            <a:miter lim="800000"/>
            <a:headEnd/>
            <a:tailEnd/>
          </a:ln>
        </p:spPr>
      </p:pic>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90800" y="1905000"/>
            <a:ext cx="4038600" cy="3303672"/>
          </a:xfrm>
          <a:prstGeom prst="rect">
            <a:avLst/>
          </a:prstGeom>
        </p:spPr>
      </p:pic>
      <p:sp>
        <p:nvSpPr>
          <p:cNvPr id="5" name="Rectangle 4"/>
          <p:cNvSpPr/>
          <p:nvPr/>
        </p:nvSpPr>
        <p:spPr>
          <a:xfrm>
            <a:off x="2057400" y="5257800"/>
            <a:ext cx="4724400" cy="338554"/>
          </a:xfrm>
          <a:prstGeom prst="rect">
            <a:avLst/>
          </a:prstGeom>
        </p:spPr>
        <p:txBody>
          <a:bodyPr wrap="square">
            <a:spAutoFit/>
          </a:bodyPr>
          <a:lstStyle/>
          <a:p>
            <a:pPr algn="ctr"/>
            <a:r>
              <a:rPr lang="en-US" sz="1600" b="1" i="1" dirty="0" smtClean="0"/>
              <a:t>Figure 12-28</a:t>
            </a:r>
            <a:r>
              <a:rPr lang="en-US" sz="1600" i="1" dirty="0" smtClean="0"/>
              <a:t>The </a:t>
            </a:r>
            <a:r>
              <a:rPr lang="en-US" sz="1600" i="1" dirty="0"/>
              <a:t>pressure network in plan layout </a:t>
            </a:r>
          </a:p>
        </p:txBody>
      </p:sp>
      <p:sp>
        <p:nvSpPr>
          <p:cNvPr id="6" name="Rectangle 5"/>
          <p:cNvSpPr/>
          <p:nvPr/>
        </p:nvSpPr>
        <p:spPr>
          <a:xfrm>
            <a:off x="838200" y="381000"/>
            <a:ext cx="3200400" cy="369332"/>
          </a:xfrm>
          <a:prstGeom prst="rect">
            <a:avLst/>
          </a:prstGeom>
        </p:spPr>
        <p:txBody>
          <a:bodyPr wrap="square">
            <a:spAutoFit/>
          </a:bodyPr>
          <a:lstStyle/>
          <a:p>
            <a:r>
              <a:rPr lang="en-US" b="1" dirty="0"/>
              <a:t>Tutorial </a:t>
            </a:r>
            <a:r>
              <a:rPr lang="en-US" b="1" dirty="0" smtClean="0"/>
              <a:t>1 Pressure </a:t>
            </a:r>
            <a:r>
              <a:rPr lang="en-US" b="1" dirty="0"/>
              <a:t>Network</a:t>
            </a:r>
          </a:p>
        </p:txBody>
      </p:sp>
      <p:sp>
        <p:nvSpPr>
          <p:cNvPr id="7" name="Rectangle 6"/>
          <p:cNvSpPr/>
          <p:nvPr/>
        </p:nvSpPr>
        <p:spPr>
          <a:xfrm>
            <a:off x="914400" y="838200"/>
            <a:ext cx="8077200" cy="923330"/>
          </a:xfrm>
          <a:prstGeom prst="rect">
            <a:avLst/>
          </a:prstGeom>
        </p:spPr>
        <p:txBody>
          <a:bodyPr wrap="square">
            <a:spAutoFit/>
          </a:bodyPr>
          <a:lstStyle/>
          <a:p>
            <a:pPr algn="just"/>
            <a:r>
              <a:rPr lang="en-US" dirty="0" smtClean="0"/>
              <a:t>In </a:t>
            </a:r>
            <a:r>
              <a:rPr lang="en-US" dirty="0"/>
              <a:t>this tutorial, you will create a parts list for the pressure network. Using the parts list, you will design the pressure network in plan layout and then refine the network in the profile layout, refer to Figure </a:t>
            </a:r>
            <a:r>
              <a:rPr lang="en-US" dirty="0" smtClean="0"/>
              <a:t>12-28. </a:t>
            </a:r>
            <a:endParaRPr lang="en-US" dirty="0"/>
          </a:p>
        </p:txBody>
      </p:sp>
      <p:sp>
        <p:nvSpPr>
          <p:cNvPr id="8" name="Rectangle 7"/>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2209800" y="1828800"/>
            <a:ext cx="4876800" cy="1295400"/>
          </a:xfrm>
          <a:prstGeom prst="rect">
            <a:avLst/>
          </a:prstGeom>
          <a:noFill/>
          <a:ln w="9525">
            <a:noFill/>
            <a:miter lim="800000"/>
            <a:headEnd/>
            <a:tailEnd/>
          </a:ln>
        </p:spPr>
      </p:pic>
      <p:sp>
        <p:nvSpPr>
          <p:cNvPr id="3" name="Rectangle 2"/>
          <p:cNvSpPr/>
          <p:nvPr/>
        </p:nvSpPr>
        <p:spPr>
          <a:xfrm>
            <a:off x="1219200" y="3200400"/>
            <a:ext cx="6781800" cy="338554"/>
          </a:xfrm>
          <a:prstGeom prst="rect">
            <a:avLst/>
          </a:prstGeom>
        </p:spPr>
        <p:txBody>
          <a:bodyPr wrap="square">
            <a:spAutoFit/>
          </a:bodyPr>
          <a:lstStyle/>
          <a:p>
            <a:pPr algn="ctr"/>
            <a:r>
              <a:rPr lang="en-US" sz="1600" b="1" i="1" dirty="0" smtClean="0"/>
              <a:t>Figure 12-29 </a:t>
            </a:r>
            <a:r>
              <a:rPr lang="en-US" sz="1600" i="1" dirty="0" smtClean="0"/>
              <a:t>The </a:t>
            </a:r>
            <a:r>
              <a:rPr lang="en-US" sz="1600" i="1" dirty="0"/>
              <a:t>pressure network </a:t>
            </a:r>
            <a:r>
              <a:rPr lang="en-US" sz="1600" i="1" dirty="0" smtClean="0"/>
              <a:t>created from the </a:t>
            </a:r>
            <a:r>
              <a:rPr lang="en-US" sz="1600" i="1" dirty="0" err="1" smtClean="0"/>
              <a:t>polyline</a:t>
            </a:r>
            <a:r>
              <a:rPr lang="en-US" sz="1600" i="1" dirty="0" smtClean="0"/>
              <a:t> object</a:t>
            </a:r>
            <a:endParaRPr lang="en-US" sz="1600" i="1" dirty="0"/>
          </a:p>
        </p:txBody>
      </p:sp>
      <p:sp>
        <p:nvSpPr>
          <p:cNvPr id="4" name="Rectangle 3"/>
          <p:cNvSpPr/>
          <p:nvPr/>
        </p:nvSpPr>
        <p:spPr>
          <a:xfrm>
            <a:off x="838200" y="381000"/>
            <a:ext cx="3200400" cy="369332"/>
          </a:xfrm>
          <a:prstGeom prst="rect">
            <a:avLst/>
          </a:prstGeom>
        </p:spPr>
        <p:txBody>
          <a:bodyPr wrap="square">
            <a:spAutoFit/>
          </a:bodyPr>
          <a:lstStyle/>
          <a:p>
            <a:r>
              <a:rPr lang="en-US" b="1" dirty="0"/>
              <a:t>Tutorial </a:t>
            </a:r>
            <a:r>
              <a:rPr lang="en-US" b="1" dirty="0" smtClean="0"/>
              <a:t>2  Pressure Network II</a:t>
            </a:r>
            <a:endParaRPr lang="en-US" b="1" dirty="0"/>
          </a:p>
        </p:txBody>
      </p:sp>
      <p:sp>
        <p:nvSpPr>
          <p:cNvPr id="5" name="Rectangle 4"/>
          <p:cNvSpPr/>
          <p:nvPr/>
        </p:nvSpPr>
        <p:spPr>
          <a:xfrm>
            <a:off x="914400" y="838200"/>
            <a:ext cx="7924800" cy="914400"/>
          </a:xfrm>
          <a:prstGeom prst="rect">
            <a:avLst/>
          </a:prstGeom>
        </p:spPr>
        <p:txBody>
          <a:bodyPr wrap="square">
            <a:spAutoFit/>
          </a:bodyPr>
          <a:lstStyle/>
          <a:p>
            <a:r>
              <a:rPr lang="en-US" dirty="0" smtClean="0"/>
              <a:t>In this tutorial, you will create a pressure network from a </a:t>
            </a:r>
            <a:r>
              <a:rPr lang="en-US" dirty="0" err="1" smtClean="0"/>
              <a:t>polyline</a:t>
            </a:r>
            <a:r>
              <a:rPr lang="en-US" dirty="0" smtClean="0"/>
              <a:t> object, as shown in Figure 12-29 and run the design and the depth checks on the created pressure network . Also, you will add labels to the created pressure network.. </a:t>
            </a:r>
            <a:endParaRPr lang="en-US" dirty="0"/>
          </a:p>
        </p:txBody>
      </p:sp>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200" y="3657600"/>
            <a:ext cx="7467600" cy="369332"/>
          </a:xfrm>
          <a:prstGeom prst="rect">
            <a:avLst/>
          </a:prstGeom>
        </p:spPr>
        <p:txBody>
          <a:bodyPr wrap="square">
            <a:spAutoFit/>
          </a:bodyPr>
          <a:lstStyle/>
          <a:p>
            <a:pPr algn="ctr"/>
            <a:r>
              <a:rPr lang="en-US" b="1" i="1" dirty="0" smtClean="0"/>
              <a:t>Figure 12-2 </a:t>
            </a:r>
            <a:r>
              <a:rPr lang="en-US" i="1" dirty="0" smtClean="0"/>
              <a:t>Selecting </a:t>
            </a:r>
            <a:r>
              <a:rPr lang="en-US" i="1" dirty="0"/>
              <a:t>the </a:t>
            </a:r>
            <a:r>
              <a:rPr lang="en-US" b="1" i="1" dirty="0"/>
              <a:t>Add material </a:t>
            </a:r>
            <a:r>
              <a:rPr lang="en-US" i="1" dirty="0"/>
              <a:t>option from the shortcut menu</a:t>
            </a:r>
          </a:p>
        </p:txBody>
      </p:sp>
      <p:sp>
        <p:nvSpPr>
          <p:cNvPr id="4" name="Rectangle 3"/>
          <p:cNvSpPr/>
          <p:nvPr/>
        </p:nvSpPr>
        <p:spPr>
          <a:xfrm>
            <a:off x="873177" y="381000"/>
            <a:ext cx="4572000" cy="369332"/>
          </a:xfrm>
          <a:prstGeom prst="rect">
            <a:avLst/>
          </a:prstGeom>
        </p:spPr>
        <p:txBody>
          <a:bodyPr>
            <a:spAutoFit/>
          </a:bodyPr>
          <a:lstStyle/>
          <a:p>
            <a:r>
              <a:rPr lang="en-US" b="1" dirty="0" smtClean="0">
                <a:solidFill>
                  <a:srgbClr val="221E1F"/>
                </a:solidFill>
                <a:latin typeface="ITC Franklin Gothic BT"/>
              </a:rPr>
              <a:t>Pressure </a:t>
            </a:r>
            <a:r>
              <a:rPr lang="en-US" b="1" dirty="0">
                <a:solidFill>
                  <a:srgbClr val="221E1F"/>
                </a:solidFill>
                <a:latin typeface="ITC Franklin Gothic BT"/>
              </a:rPr>
              <a:t>Pipes </a:t>
            </a:r>
            <a:endParaRPr lang="en-US" dirty="0"/>
          </a:p>
        </p:txBody>
      </p:sp>
      <p:pic>
        <p:nvPicPr>
          <p:cNvPr id="2" name="Picture 2"/>
          <p:cNvPicPr>
            <a:picLocks noChangeAspect="1" noChangeArrowheads="1"/>
          </p:cNvPicPr>
          <p:nvPr/>
        </p:nvPicPr>
        <p:blipFill>
          <a:blip r:embed="rId2" cstate="print"/>
          <a:srcRect/>
          <a:stretch>
            <a:fillRect/>
          </a:stretch>
        </p:blipFill>
        <p:spPr bwMode="auto">
          <a:xfrm>
            <a:off x="1600200" y="1524000"/>
            <a:ext cx="6515100" cy="2076450"/>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37643693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51940" y="3644887"/>
            <a:ext cx="7606259" cy="338554"/>
          </a:xfrm>
          <a:prstGeom prst="rect">
            <a:avLst/>
          </a:prstGeom>
        </p:spPr>
        <p:txBody>
          <a:bodyPr wrap="square">
            <a:spAutoFit/>
          </a:bodyPr>
          <a:lstStyle/>
          <a:p>
            <a:pPr algn="ctr"/>
            <a:r>
              <a:rPr lang="en-US" sz="1600" b="1" i="1" dirty="0" smtClean="0"/>
              <a:t>Figure 12-3 </a:t>
            </a:r>
            <a:r>
              <a:rPr lang="en-US" sz="1600" i="1" dirty="0" smtClean="0">
                <a:latin typeface="+mj-lt"/>
              </a:rPr>
              <a:t>Selecting </a:t>
            </a:r>
            <a:r>
              <a:rPr lang="en-US" sz="1600" i="1" dirty="0">
                <a:latin typeface="+mj-lt"/>
              </a:rPr>
              <a:t>the </a:t>
            </a:r>
            <a:r>
              <a:rPr lang="en-US" sz="1600" b="1" i="1" dirty="0">
                <a:latin typeface="+mj-lt"/>
              </a:rPr>
              <a:t>Add size </a:t>
            </a:r>
            <a:r>
              <a:rPr lang="en-US" sz="1600" i="1" dirty="0">
                <a:latin typeface="+mj-lt"/>
              </a:rPr>
              <a:t>option from the shortcut menu</a:t>
            </a:r>
          </a:p>
        </p:txBody>
      </p:sp>
      <p:pic>
        <p:nvPicPr>
          <p:cNvPr id="3074" name="Picture 2"/>
          <p:cNvPicPr>
            <a:picLocks noChangeAspect="1" noChangeArrowheads="1"/>
          </p:cNvPicPr>
          <p:nvPr/>
        </p:nvPicPr>
        <p:blipFill>
          <a:blip r:embed="rId2" cstate="print"/>
          <a:srcRect/>
          <a:stretch>
            <a:fillRect/>
          </a:stretch>
        </p:blipFill>
        <p:spPr bwMode="auto">
          <a:xfrm>
            <a:off x="1371600" y="1047750"/>
            <a:ext cx="6400800" cy="2609850"/>
          </a:xfrm>
          <a:prstGeom prst="rect">
            <a:avLst/>
          </a:prstGeom>
          <a:noFill/>
          <a:ln w="9525">
            <a:noFill/>
            <a:miter lim="800000"/>
            <a:headEnd/>
            <a:tailEnd/>
          </a:ln>
        </p:spPr>
      </p:pic>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32892366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60970" y="3149025"/>
            <a:ext cx="6934200" cy="584775"/>
          </a:xfrm>
          <a:prstGeom prst="rect">
            <a:avLst/>
          </a:prstGeom>
        </p:spPr>
        <p:txBody>
          <a:bodyPr wrap="square">
            <a:spAutoFit/>
          </a:bodyPr>
          <a:lstStyle/>
          <a:p>
            <a:pPr algn="just"/>
            <a:r>
              <a:rPr lang="en-US" sz="1600" b="1" i="1" dirty="0" smtClean="0"/>
              <a:t>Figure 12-4  </a:t>
            </a:r>
            <a:r>
              <a:rPr lang="en-US" sz="1600" i="1" dirty="0" smtClean="0"/>
              <a:t>Partial </a:t>
            </a:r>
            <a:r>
              <a:rPr lang="en-US" sz="1600" i="1" dirty="0"/>
              <a:t>view of the </a:t>
            </a:r>
            <a:r>
              <a:rPr lang="en-US" sz="1600" b="1" i="1" dirty="0"/>
              <a:t>Pressure Network Parts List - New Parts List </a:t>
            </a:r>
            <a:r>
              <a:rPr lang="en-US" sz="1600" i="1" dirty="0"/>
              <a:t>dialog box showing the pipes of various sizes added to the list </a:t>
            </a:r>
          </a:p>
        </p:txBody>
      </p:sp>
      <p:pic>
        <p:nvPicPr>
          <p:cNvPr id="4098" name="Picture 2"/>
          <p:cNvPicPr>
            <a:picLocks noChangeAspect="1" noChangeArrowheads="1"/>
          </p:cNvPicPr>
          <p:nvPr/>
        </p:nvPicPr>
        <p:blipFill>
          <a:blip r:embed="rId2" cstate="print"/>
          <a:srcRect/>
          <a:stretch>
            <a:fillRect/>
          </a:stretch>
        </p:blipFill>
        <p:spPr bwMode="auto">
          <a:xfrm>
            <a:off x="1743075" y="1143000"/>
            <a:ext cx="6410325" cy="1971675"/>
          </a:xfrm>
          <a:prstGeom prst="rect">
            <a:avLst/>
          </a:prstGeom>
          <a:noFill/>
          <a:ln w="9525">
            <a:noFill/>
            <a:miter lim="800000"/>
            <a:headEnd/>
            <a:tailEnd/>
          </a:ln>
        </p:spPr>
      </p:pic>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24420462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81000"/>
            <a:ext cx="4572000" cy="369332"/>
          </a:xfrm>
          <a:prstGeom prst="rect">
            <a:avLst/>
          </a:prstGeom>
        </p:spPr>
        <p:txBody>
          <a:bodyPr>
            <a:spAutoFit/>
          </a:bodyPr>
          <a:lstStyle/>
          <a:p>
            <a:r>
              <a:rPr lang="en-US" b="1" dirty="0" smtClean="0">
                <a:solidFill>
                  <a:srgbClr val="221E1F"/>
                </a:solidFill>
                <a:latin typeface="ITC Franklin Gothic BT"/>
              </a:rPr>
              <a:t>Fittings </a:t>
            </a:r>
            <a:endParaRPr lang="en-US" dirty="0"/>
          </a:p>
        </p:txBody>
      </p:sp>
      <p:sp>
        <p:nvSpPr>
          <p:cNvPr id="4" name="Rectangle 3"/>
          <p:cNvSpPr/>
          <p:nvPr/>
        </p:nvSpPr>
        <p:spPr>
          <a:xfrm>
            <a:off x="1600200" y="4858042"/>
            <a:ext cx="6858000" cy="584775"/>
          </a:xfrm>
          <a:prstGeom prst="rect">
            <a:avLst/>
          </a:prstGeom>
        </p:spPr>
        <p:txBody>
          <a:bodyPr wrap="square">
            <a:spAutoFit/>
          </a:bodyPr>
          <a:lstStyle/>
          <a:p>
            <a:pPr algn="just"/>
            <a:r>
              <a:rPr lang="en-US" sz="1600" b="1" i="1" dirty="0" smtClean="0"/>
              <a:t>Figure 12-5  </a:t>
            </a:r>
            <a:r>
              <a:rPr lang="en-US" sz="1600" i="1" dirty="0" smtClean="0"/>
              <a:t>The </a:t>
            </a:r>
            <a:r>
              <a:rPr lang="en-US" sz="1600" b="1" dirty="0"/>
              <a:t>Pressure Network Catalog </a:t>
            </a:r>
            <a:r>
              <a:rPr lang="en-US" sz="1600" i="1" dirty="0"/>
              <a:t>dialog box showing the type of fittings selected</a:t>
            </a:r>
            <a:endParaRPr lang="en-US" sz="1600" dirty="0"/>
          </a:p>
        </p:txBody>
      </p:sp>
      <p:pic>
        <p:nvPicPr>
          <p:cNvPr id="5122" name="Picture 2"/>
          <p:cNvPicPr>
            <a:picLocks noChangeAspect="1" noChangeArrowheads="1"/>
          </p:cNvPicPr>
          <p:nvPr/>
        </p:nvPicPr>
        <p:blipFill>
          <a:blip r:embed="rId2" cstate="print"/>
          <a:srcRect/>
          <a:stretch>
            <a:fillRect/>
          </a:stretch>
        </p:blipFill>
        <p:spPr bwMode="auto">
          <a:xfrm>
            <a:off x="2057400" y="913746"/>
            <a:ext cx="5791200" cy="3886853"/>
          </a:xfrm>
          <a:prstGeom prst="rect">
            <a:avLst/>
          </a:prstGeom>
          <a:noFill/>
          <a:ln w="9525">
            <a:noFill/>
            <a:miter lim="800000"/>
            <a:headEnd/>
            <a:tailEnd/>
          </a:ln>
        </p:spPr>
      </p:pic>
      <p:sp>
        <p:nvSpPr>
          <p:cNvPr id="5" name="Rectangle 4"/>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231600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78942" y="2162227"/>
            <a:ext cx="7417741" cy="584775"/>
          </a:xfrm>
          <a:prstGeom prst="rect">
            <a:avLst/>
          </a:prstGeom>
        </p:spPr>
        <p:txBody>
          <a:bodyPr wrap="square">
            <a:spAutoFit/>
          </a:bodyPr>
          <a:lstStyle/>
          <a:p>
            <a:pPr algn="just"/>
            <a:r>
              <a:rPr lang="en-US" sz="1600" b="1" i="1" dirty="0" smtClean="0"/>
              <a:t>Figure 12-6  </a:t>
            </a:r>
            <a:r>
              <a:rPr lang="en-US" sz="1600" i="1" dirty="0" smtClean="0"/>
              <a:t>Partial </a:t>
            </a:r>
            <a:r>
              <a:rPr lang="en-US" sz="1600" i="1" dirty="0"/>
              <a:t>view of the </a:t>
            </a:r>
            <a:r>
              <a:rPr lang="en-US" sz="1600" b="1" i="1" dirty="0"/>
              <a:t>Pressure Network Parts List - New Parts List </a:t>
            </a:r>
            <a:r>
              <a:rPr lang="en-US" sz="1600" i="1" dirty="0"/>
              <a:t>dialog box showing the list of fittings added to the parts list</a:t>
            </a:r>
          </a:p>
        </p:txBody>
      </p:sp>
      <p:sp>
        <p:nvSpPr>
          <p:cNvPr id="5" name="Rectangle 4"/>
          <p:cNvSpPr/>
          <p:nvPr/>
        </p:nvSpPr>
        <p:spPr>
          <a:xfrm>
            <a:off x="1269058" y="4932557"/>
            <a:ext cx="7417741" cy="584775"/>
          </a:xfrm>
          <a:prstGeom prst="rect">
            <a:avLst/>
          </a:prstGeom>
        </p:spPr>
        <p:txBody>
          <a:bodyPr wrap="square">
            <a:spAutoFit/>
          </a:bodyPr>
          <a:lstStyle/>
          <a:p>
            <a:pPr algn="just"/>
            <a:r>
              <a:rPr lang="en-US" sz="1600" b="1" i="1" dirty="0" smtClean="0"/>
              <a:t>Figure 12-7  </a:t>
            </a:r>
            <a:r>
              <a:rPr lang="en-US" sz="1600" i="1" dirty="0" smtClean="0"/>
              <a:t>Partial </a:t>
            </a:r>
            <a:r>
              <a:rPr lang="en-US" sz="1600" i="1" dirty="0"/>
              <a:t>view of the </a:t>
            </a:r>
            <a:r>
              <a:rPr lang="en-US" sz="1600" b="1" dirty="0"/>
              <a:t>Pressure Network Parts List - New Parts List </a:t>
            </a:r>
            <a:r>
              <a:rPr lang="en-US" sz="1600" i="1" dirty="0"/>
              <a:t>dialog box showing the fittings of various sizes</a:t>
            </a:r>
            <a:endParaRPr lang="en-US" sz="1600" dirty="0"/>
          </a:p>
        </p:txBody>
      </p:sp>
      <p:pic>
        <p:nvPicPr>
          <p:cNvPr id="6146" name="Picture 2"/>
          <p:cNvPicPr>
            <a:picLocks noChangeAspect="1" noChangeArrowheads="1"/>
          </p:cNvPicPr>
          <p:nvPr/>
        </p:nvPicPr>
        <p:blipFill>
          <a:blip r:embed="rId2" cstate="print"/>
          <a:srcRect/>
          <a:stretch>
            <a:fillRect/>
          </a:stretch>
        </p:blipFill>
        <p:spPr bwMode="auto">
          <a:xfrm>
            <a:off x="1676400" y="609600"/>
            <a:ext cx="6400800" cy="1543050"/>
          </a:xfrm>
          <a:prstGeom prst="rect">
            <a:avLst/>
          </a:prstGeom>
          <a:noFill/>
          <a:ln w="9525">
            <a:noFill/>
            <a:miter lim="800000"/>
            <a:headEnd/>
            <a:tailEnd/>
          </a:ln>
        </p:spPr>
      </p:pic>
      <p:pic>
        <p:nvPicPr>
          <p:cNvPr id="6147" name="Picture 3"/>
          <p:cNvPicPr>
            <a:picLocks noChangeAspect="1" noChangeArrowheads="1"/>
          </p:cNvPicPr>
          <p:nvPr/>
        </p:nvPicPr>
        <p:blipFill>
          <a:blip r:embed="rId3" cstate="print"/>
          <a:srcRect/>
          <a:stretch>
            <a:fillRect/>
          </a:stretch>
        </p:blipFill>
        <p:spPr bwMode="auto">
          <a:xfrm>
            <a:off x="1685925" y="2819400"/>
            <a:ext cx="6391275" cy="1962150"/>
          </a:xfrm>
          <a:prstGeom prst="rect">
            <a:avLst/>
          </a:prstGeom>
          <a:noFill/>
          <a:ln w="9525">
            <a:noFill/>
            <a:miter lim="800000"/>
            <a:headEnd/>
            <a:tailEnd/>
          </a:ln>
        </p:spPr>
      </p:pic>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30861632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19200" y="2996625"/>
            <a:ext cx="7391400" cy="584775"/>
          </a:xfrm>
          <a:prstGeom prst="rect">
            <a:avLst/>
          </a:prstGeom>
        </p:spPr>
        <p:txBody>
          <a:bodyPr wrap="square">
            <a:spAutoFit/>
          </a:bodyPr>
          <a:lstStyle/>
          <a:p>
            <a:pPr algn="just"/>
            <a:r>
              <a:rPr lang="en-US" sz="1600" b="1" i="1" dirty="0" smtClean="0"/>
              <a:t>Figure 12-8  </a:t>
            </a:r>
            <a:r>
              <a:rPr lang="en-US" sz="1600" i="1" dirty="0" smtClean="0"/>
              <a:t>Partial </a:t>
            </a:r>
            <a:r>
              <a:rPr lang="en-US" sz="1600" i="1" dirty="0"/>
              <a:t>view of the </a:t>
            </a:r>
            <a:r>
              <a:rPr lang="en-US" sz="1600" b="1" i="1" dirty="0"/>
              <a:t>Pressure Network Parts List - New Parts List </a:t>
            </a:r>
            <a:r>
              <a:rPr lang="en-US" sz="1600" i="1" dirty="0"/>
              <a:t>dialog box showing the appurtenances of various sizes added to the parts list</a:t>
            </a:r>
          </a:p>
        </p:txBody>
      </p:sp>
      <p:pic>
        <p:nvPicPr>
          <p:cNvPr id="7170" name="Picture 2"/>
          <p:cNvPicPr>
            <a:picLocks noChangeAspect="1" noChangeArrowheads="1"/>
          </p:cNvPicPr>
          <p:nvPr/>
        </p:nvPicPr>
        <p:blipFill>
          <a:blip r:embed="rId2" cstate="print"/>
          <a:srcRect/>
          <a:stretch>
            <a:fillRect/>
          </a:stretch>
        </p:blipFill>
        <p:spPr bwMode="auto">
          <a:xfrm>
            <a:off x="1619250" y="1219200"/>
            <a:ext cx="6381750" cy="1733550"/>
          </a:xfrm>
          <a:prstGeom prst="rect">
            <a:avLst/>
          </a:prstGeom>
          <a:noFill/>
          <a:ln w="9525">
            <a:noFill/>
            <a:miter lim="800000"/>
            <a:headEnd/>
            <a:tailEnd/>
          </a:ln>
        </p:spPr>
      </p:pic>
      <p:sp>
        <p:nvSpPr>
          <p:cNvPr id="4" name="Rectangle 3"/>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1293487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8200" y="304800"/>
            <a:ext cx="4572000" cy="461665"/>
          </a:xfrm>
          <a:prstGeom prst="rect">
            <a:avLst/>
          </a:prstGeom>
        </p:spPr>
        <p:txBody>
          <a:bodyPr>
            <a:spAutoFit/>
          </a:bodyPr>
          <a:lstStyle/>
          <a:p>
            <a:pPr algn="just"/>
            <a:r>
              <a:rPr lang="en-US" sz="2400" b="1" dirty="0" smtClean="0">
                <a:solidFill>
                  <a:srgbClr val="221E1F"/>
                </a:solidFill>
              </a:rPr>
              <a:t>Creating a Pressure Network</a:t>
            </a:r>
            <a:endParaRPr lang="en-US" sz="2400" dirty="0"/>
          </a:p>
        </p:txBody>
      </p:sp>
      <p:sp>
        <p:nvSpPr>
          <p:cNvPr id="3" name="Rectangle 2"/>
          <p:cNvSpPr/>
          <p:nvPr/>
        </p:nvSpPr>
        <p:spPr>
          <a:xfrm>
            <a:off x="838199" y="778957"/>
            <a:ext cx="8277069" cy="923330"/>
          </a:xfrm>
          <a:prstGeom prst="rect">
            <a:avLst/>
          </a:prstGeom>
        </p:spPr>
        <p:txBody>
          <a:bodyPr wrap="square">
            <a:spAutoFit/>
          </a:bodyPr>
          <a:lstStyle/>
          <a:p>
            <a:pPr algn="just"/>
            <a:r>
              <a:rPr lang="en-US" b="1" dirty="0" smtClean="0"/>
              <a:t>Ribbon</a:t>
            </a:r>
            <a:r>
              <a:rPr lang="en-US" dirty="0"/>
              <a:t>: Home &gt; Create Design &gt; Pipe Network drop-down &gt; Pressure Network Creation </a:t>
            </a:r>
            <a:r>
              <a:rPr lang="en-US" dirty="0" smtClean="0"/>
              <a:t>Tools</a:t>
            </a:r>
          </a:p>
          <a:p>
            <a:pPr algn="just"/>
            <a:r>
              <a:rPr lang="en-US" b="1" dirty="0" smtClean="0"/>
              <a:t>Command</a:t>
            </a:r>
            <a:r>
              <a:rPr lang="en-US" dirty="0"/>
              <a:t>: CREATEPRESSURENETWORK</a:t>
            </a:r>
          </a:p>
        </p:txBody>
      </p:sp>
      <p:sp>
        <p:nvSpPr>
          <p:cNvPr id="5" name="Rectangle 4"/>
          <p:cNvSpPr/>
          <p:nvPr/>
        </p:nvSpPr>
        <p:spPr>
          <a:xfrm>
            <a:off x="5029200" y="5029200"/>
            <a:ext cx="3152932" cy="584775"/>
          </a:xfrm>
          <a:prstGeom prst="rect">
            <a:avLst/>
          </a:prstGeom>
        </p:spPr>
        <p:txBody>
          <a:bodyPr wrap="square">
            <a:spAutoFit/>
          </a:bodyPr>
          <a:lstStyle/>
          <a:p>
            <a:pPr algn="just"/>
            <a:r>
              <a:rPr lang="en-US" sz="1600" b="1" i="1" dirty="0" smtClean="0"/>
              <a:t>Figure 12-9  </a:t>
            </a:r>
            <a:r>
              <a:rPr lang="en-US" sz="1600" i="1" dirty="0" smtClean="0"/>
              <a:t>The </a:t>
            </a:r>
            <a:r>
              <a:rPr lang="en-US" sz="1600" b="1" i="1" dirty="0"/>
              <a:t>Create Pressure Pipe Network </a:t>
            </a:r>
            <a:r>
              <a:rPr lang="en-US" sz="1600" i="1" dirty="0"/>
              <a:t>dialog box </a:t>
            </a:r>
          </a:p>
        </p:txBody>
      </p:sp>
      <p:pic>
        <p:nvPicPr>
          <p:cNvPr id="8194" name="Picture 2"/>
          <p:cNvPicPr>
            <a:picLocks noChangeAspect="1" noChangeArrowheads="1"/>
          </p:cNvPicPr>
          <p:nvPr/>
        </p:nvPicPr>
        <p:blipFill>
          <a:blip r:embed="rId2" cstate="print"/>
          <a:srcRect/>
          <a:stretch>
            <a:fillRect/>
          </a:stretch>
        </p:blipFill>
        <p:spPr bwMode="auto">
          <a:xfrm>
            <a:off x="5589376" y="1295400"/>
            <a:ext cx="2106824" cy="3733801"/>
          </a:xfrm>
          <a:prstGeom prst="rect">
            <a:avLst/>
          </a:prstGeom>
          <a:noFill/>
          <a:ln w="9525">
            <a:noFill/>
            <a:miter lim="800000"/>
            <a:headEnd/>
            <a:tailEnd/>
          </a:ln>
        </p:spPr>
      </p:pic>
      <p:sp>
        <p:nvSpPr>
          <p:cNvPr id="6" name="Rectangle 5"/>
          <p:cNvSpPr/>
          <p:nvPr/>
        </p:nvSpPr>
        <p:spPr>
          <a:xfrm rot="16200000">
            <a:off x="-2595890" y="2595891"/>
            <a:ext cx="5715001" cy="523220"/>
          </a:xfrm>
          <a:prstGeom prst="rect">
            <a:avLst/>
          </a:prstGeom>
          <a:solidFill>
            <a:srgbClr val="031E59"/>
          </a:solidFill>
          <a:ln w="3175">
            <a:solidFill>
              <a:schemeClr val="tx1"/>
            </a:solidFill>
          </a:ln>
          <a:effectLst>
            <a:glow rad="63500">
              <a:schemeClr val="accent1">
                <a:satMod val="175000"/>
                <a:alpha val="40000"/>
              </a:schemeClr>
            </a:glow>
          </a:effectLst>
          <a:scene3d>
            <a:camera prst="obliqueTopLeft"/>
            <a:lightRig rig="threePt" dir="t"/>
          </a:scene3d>
        </p:spPr>
        <p:txBody>
          <a:bodyPr>
            <a:spAutoFit/>
          </a:bodyPr>
          <a:lstStyle/>
          <a:p>
            <a:pPr algn="ctr">
              <a:defRPr/>
            </a:pPr>
            <a:r>
              <a:rPr lang="en-US" sz="2800" dirty="0">
                <a:solidFill>
                  <a:schemeClr val="bg1"/>
                </a:solidFill>
                <a:latin typeface="Sylfaen" pitchFamily="18" charset="0"/>
              </a:rPr>
              <a:t>Chapter </a:t>
            </a:r>
            <a:r>
              <a:rPr lang="en-US" sz="2800" dirty="0" smtClean="0">
                <a:solidFill>
                  <a:schemeClr val="bg1"/>
                </a:solidFill>
                <a:latin typeface="Sylfaen" pitchFamily="18" charset="0"/>
              </a:rPr>
              <a:t>12 Pressure Network </a:t>
            </a:r>
            <a:endParaRPr lang="en-US" sz="2800" dirty="0">
              <a:solidFill>
                <a:schemeClr val="bg1"/>
              </a:solidFill>
              <a:latin typeface="Sylfaen" pitchFamily="18" charset="0"/>
            </a:endParaRPr>
          </a:p>
        </p:txBody>
      </p:sp>
    </p:spTree>
    <p:extLst>
      <p:ext uri="{BB962C8B-B14F-4D97-AF65-F5344CB8AC3E}">
        <p14:creationId xmlns="" xmlns:p14="http://schemas.microsoft.com/office/powerpoint/2010/main" val="29047253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652</TotalTime>
  <Words>804</Words>
  <Application>Microsoft Office PowerPoint</Application>
  <PresentationFormat>On-screen Show (4:3)</PresentationFormat>
  <Paragraphs>100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Creating Pressure Network from Objects</vt:lpstr>
      <vt:lpstr>Pressure Pipe Properties </vt:lpstr>
      <vt:lpstr>Slide 21</vt:lpstr>
      <vt:lpstr>Slide 22</vt:lpstr>
      <vt:lpstr>Slide 23</vt:lpstr>
      <vt:lpstr>Slide 24</vt:lpstr>
      <vt:lpstr>Slide 25</vt:lpstr>
      <vt:lpstr>Slide 26</vt:lpstr>
      <vt:lpstr>Slide 27</vt:lpstr>
      <vt:lpstr>Slide 28</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Asus</dc:creator>
  <cp:lastModifiedBy>Windows User</cp:lastModifiedBy>
  <cp:revision>67</cp:revision>
  <dcterms:created xsi:type="dcterms:W3CDTF">2013-09-12T11:29:43Z</dcterms:created>
  <dcterms:modified xsi:type="dcterms:W3CDTF">2015-09-22T10:17:36Z</dcterms:modified>
</cp:coreProperties>
</file>