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notesMasterIdLst>
    <p:notesMasterId r:id="rId18"/>
  </p:notesMasterIdLst>
  <p:handoutMasterIdLst>
    <p:handoutMasterId r:id="rId19"/>
  </p:handoutMasterIdLst>
  <p:sldIdLst>
    <p:sldId id="256" r:id="rId2"/>
    <p:sldId id="257" r:id="rId3"/>
    <p:sldId id="258" r:id="rId4"/>
    <p:sldId id="259" r:id="rId5"/>
    <p:sldId id="289" r:id="rId6"/>
    <p:sldId id="261" r:id="rId7"/>
    <p:sldId id="262" r:id="rId8"/>
    <p:sldId id="263" r:id="rId9"/>
    <p:sldId id="264" r:id="rId10"/>
    <p:sldId id="288" r:id="rId11"/>
    <p:sldId id="290" r:id="rId12"/>
    <p:sldId id="266" r:id="rId13"/>
    <p:sldId id="268" r:id="rId14"/>
    <p:sldId id="267" r:id="rId15"/>
    <p:sldId id="269" r:id="rId16"/>
    <p:sldId id="270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576">
          <p15:clr>
            <a:srgbClr val="A4A3A4"/>
          </p15:clr>
        </p15:guide>
        <p15:guide id="2" pos="52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31E59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41" autoAdjust="0"/>
    <p:restoredTop sz="94660"/>
  </p:normalViewPr>
  <p:slideViewPr>
    <p:cSldViewPr>
      <p:cViewPr varScale="1">
        <p:scale>
          <a:sx n="68" d="100"/>
          <a:sy n="68" d="100"/>
        </p:scale>
        <p:origin x="-1452" y="-96"/>
      </p:cViewPr>
      <p:guideLst>
        <p:guide orient="horz" pos="576"/>
        <p:guide pos="528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5" d="100"/>
          <a:sy n="55" d="100"/>
        </p:scale>
        <p:origin x="-2904" y="-102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1C792FD-9619-4810-A378-67A55BA3B39B}" type="datetimeFigureOut">
              <a:rPr lang="en-US" smtClean="0"/>
              <a:t>9/22/2015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5436FCB-3BC7-41C6-A722-415ADD8068A9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89E1EA5-3BA4-4ADA-9CA3-EB08FEA1B5F0}" type="datetimeFigureOut">
              <a:rPr lang="en-US" smtClean="0"/>
              <a:pPr/>
              <a:t>9/22/2015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239B4D3-B5A2-4A0B-ADA4-C00E8F2FD09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2019938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39B4D3-B5A2-4A0B-ADA4-C00E8F2FD094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6793289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041400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24828D-6B44-4EEE-830D-FD7164273204}" type="datetimeFigureOut">
              <a:rPr lang="en-US" smtClean="0"/>
              <a:pPr/>
              <a:t>9/22/2015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1E61D-34EA-4610-84EE-CF88DB1045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1497625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24828D-6B44-4EEE-830D-FD7164273204}" type="datetimeFigureOut">
              <a:rPr lang="en-US" smtClean="0"/>
              <a:pPr/>
              <a:t>9/22/2015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1E61D-34EA-4610-84EE-CF88DB1045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4360381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7626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24828D-6B44-4EEE-830D-FD7164273204}" type="datetimeFigureOut">
              <a:rPr lang="en-US" smtClean="0"/>
              <a:pPr/>
              <a:t>9/22/2015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1E61D-34EA-4610-84EE-CF88DB1045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47741416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24828D-6B44-4EEE-830D-FD7164273204}" type="datetimeFigureOut">
              <a:rPr lang="en-US" smtClean="0"/>
              <a:pPr/>
              <a:t>9/22/2015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1E61D-34EA-4610-84EE-CF88DB1045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7634253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62262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24828D-6B44-4EEE-830D-FD7164273204}" type="datetimeFigureOut">
              <a:rPr lang="en-US" smtClean="0"/>
              <a:pPr/>
              <a:t>9/22/2015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1E61D-34EA-4610-84EE-CF88DB1045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2754861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24828D-6B44-4EEE-830D-FD7164273204}" type="datetimeFigureOut">
              <a:rPr lang="en-US" smtClean="0"/>
              <a:pPr/>
              <a:t>9/22/2015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1E61D-34EA-4610-84EE-CF88DB1045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4366899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274638"/>
            <a:ext cx="78867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1489075"/>
            <a:ext cx="3867150" cy="6413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3888" y="2193925"/>
            <a:ext cx="3867150" cy="39782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1850" y="1489075"/>
            <a:ext cx="3868738" cy="6413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1850" y="2193925"/>
            <a:ext cx="3868738" cy="39782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24828D-6B44-4EEE-830D-FD7164273204}" type="datetimeFigureOut">
              <a:rPr lang="en-US" smtClean="0"/>
              <a:pPr/>
              <a:t>9/22/2015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1E61D-34EA-4610-84EE-CF88DB1045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4606737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24828D-6B44-4EEE-830D-FD7164273204}" type="datetimeFigureOut">
              <a:rPr lang="en-US" smtClean="0"/>
              <a:pPr/>
              <a:t>9/22/2015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1E61D-34EA-4610-84EE-CF88DB1045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2570206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24828D-6B44-4EEE-830D-FD7164273204}" type="datetimeFigureOut">
              <a:rPr lang="en-US" smtClean="0"/>
              <a:pPr/>
              <a:t>9/22/2015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1E61D-34EA-4610-84EE-CF88DB1045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8447130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101850"/>
            <a:ext cx="2949575" cy="3759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24828D-6B44-4EEE-830D-FD7164273204}" type="datetimeFigureOut">
              <a:rPr lang="en-US" smtClean="0"/>
              <a:pPr/>
              <a:t>9/22/2015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1E61D-34EA-4610-84EE-CF88DB1045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2290861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101850"/>
            <a:ext cx="2949575" cy="3759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24828D-6B44-4EEE-830D-FD7164273204}" type="datetimeFigureOut">
              <a:rPr lang="en-US" smtClean="0"/>
              <a:pPr/>
              <a:t>9/22/2015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1E61D-34EA-4610-84EE-CF88DB1045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2147940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4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4574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24828D-6B44-4EEE-830D-FD7164273204}" type="datetimeFigureOut">
              <a:rPr lang="en-US" smtClean="0"/>
              <a:pPr/>
              <a:t>9/22/2015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86150" y="6356350"/>
            <a:ext cx="21717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057900" y="6356350"/>
            <a:ext cx="24574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11E61D-34EA-4610-84EE-CF88DB1045F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 rot="16200000">
            <a:off x="-2386385" y="2386385"/>
            <a:ext cx="5726877" cy="954107"/>
          </a:xfrm>
          <a:prstGeom prst="rect">
            <a:avLst/>
          </a:prstGeom>
          <a:solidFill>
            <a:srgbClr val="031E59"/>
          </a:solidFill>
          <a:ln w="3175">
            <a:solidFill>
              <a:schemeClr val="tx1"/>
            </a:solidFill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  <a:scene3d>
            <a:camera prst="obliqueTopLeft"/>
            <a:lightRig rig="threePt" dir="t"/>
          </a:scene3d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2800" b="1" dirty="0" smtClean="0">
                <a:solidFill>
                  <a:schemeClr val="bg1"/>
                </a:solidFill>
                <a:latin typeface="Sylfaen" pitchFamily="18" charset="0"/>
              </a:rPr>
              <a:t>12. Working with Plan Productio</a:t>
            </a:r>
            <a:r>
              <a:rPr lang="en-US" sz="2800" b="1" baseline="0" dirty="0" smtClean="0">
                <a:solidFill>
                  <a:schemeClr val="bg1"/>
                </a:solidFill>
                <a:latin typeface="Sylfaen" pitchFamily="18" charset="0"/>
              </a:rPr>
              <a:t>n Tools and Data Shortcuts</a:t>
            </a:r>
            <a:r>
              <a:rPr lang="en-US" sz="2800" b="1" dirty="0" smtClean="0">
                <a:solidFill>
                  <a:schemeClr val="bg1"/>
                </a:solidFill>
                <a:latin typeface="Sylfaen" pitchFamily="18" charset="0"/>
              </a:rPr>
              <a:t>       </a:t>
            </a:r>
            <a:endParaRPr lang="en-US" sz="2800" b="1" dirty="0">
              <a:solidFill>
                <a:schemeClr val="bg1"/>
              </a:solidFill>
              <a:latin typeface="Sylfae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687325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60" r:id="rId12"/>
  </p:sldLayoutIdLst>
  <p:txStyles>
    <p:titleStyle>
      <a:lvl1pPr algn="l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990600" y="304800"/>
            <a:ext cx="35814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sz="2400" b="1" i="1" dirty="0" smtClean="0">
                <a:solidFill>
                  <a:srgbClr val="C00000"/>
                </a:solidFill>
              </a:rPr>
              <a:t>Learning Objectives</a:t>
            </a:r>
            <a:endParaRPr lang="en-US" sz="2400" dirty="0">
              <a:solidFill>
                <a:srgbClr val="C00000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990600" y="766465"/>
            <a:ext cx="50292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>
                <a:cs typeface="Arial" pitchFamily="34" charset="0"/>
              </a:rPr>
              <a:t>• Understand the plan production tools</a:t>
            </a:r>
          </a:p>
          <a:p>
            <a:r>
              <a:rPr lang="en-US" sz="2000" dirty="0" smtClean="0">
                <a:cs typeface="Arial" pitchFamily="34" charset="0"/>
              </a:rPr>
              <a:t>• Create view frames</a:t>
            </a:r>
          </a:p>
          <a:p>
            <a:r>
              <a:rPr lang="en-US" sz="2000" dirty="0" smtClean="0">
                <a:cs typeface="Arial" pitchFamily="34" charset="0"/>
              </a:rPr>
              <a:t>• Create sheets and sheet sections</a:t>
            </a:r>
          </a:p>
          <a:p>
            <a:r>
              <a:rPr lang="en-US" sz="2000" dirty="0" smtClean="0">
                <a:cs typeface="Arial" pitchFamily="34" charset="0"/>
              </a:rPr>
              <a:t>• Create data shortcuts</a:t>
            </a:r>
          </a:p>
          <a:p>
            <a:r>
              <a:rPr lang="en-US" sz="2000" dirty="0" smtClean="0">
                <a:cs typeface="Arial" pitchFamily="34" charset="0"/>
              </a:rPr>
              <a:t>• Create data references</a:t>
            </a:r>
          </a:p>
          <a:p>
            <a:r>
              <a:rPr lang="en-US" sz="2000" dirty="0" smtClean="0">
                <a:cs typeface="Arial" pitchFamily="34" charset="0"/>
              </a:rPr>
              <a:t>• Promote and synchronize references</a:t>
            </a:r>
            <a:endParaRPr lang="en-US" sz="2000" dirty="0"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2000413" y="5047565"/>
            <a:ext cx="51816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/>
              <a:t>Figure 13-9 </a:t>
            </a:r>
            <a:r>
              <a:rPr lang="en-US" i="1" dirty="0" smtClean="0"/>
              <a:t>The</a:t>
            </a:r>
            <a:r>
              <a:rPr lang="en-US" b="1" i="1" dirty="0" smtClean="0"/>
              <a:t> New Data Shortcut Folder </a:t>
            </a:r>
            <a:r>
              <a:rPr lang="en-US" i="1" dirty="0" smtClean="0"/>
              <a:t>dialog box</a:t>
            </a:r>
            <a:endParaRPr lang="en-US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19400" y="838200"/>
            <a:ext cx="3602796" cy="415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90600" y="381000"/>
            <a:ext cx="4572000" cy="40011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2000" b="1" dirty="0" smtClean="0"/>
              <a:t>Creating Data Shortcuts</a:t>
            </a:r>
            <a:endParaRPr lang="en-US" sz="2000" dirty="0"/>
          </a:p>
        </p:txBody>
      </p:sp>
      <p:sp>
        <p:nvSpPr>
          <p:cNvPr id="3" name="Rectangle 2"/>
          <p:cNvSpPr/>
          <p:nvPr/>
        </p:nvSpPr>
        <p:spPr>
          <a:xfrm>
            <a:off x="990600" y="750332"/>
            <a:ext cx="57912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/>
              <a:t>Ribbon: </a:t>
            </a:r>
            <a:r>
              <a:rPr lang="en-US" dirty="0" smtClean="0"/>
              <a:t>Manage &gt; Data Shortcuts &gt; Create Data Shortcuts</a:t>
            </a:r>
          </a:p>
          <a:p>
            <a:r>
              <a:rPr lang="en-US" b="1" dirty="0" smtClean="0"/>
              <a:t>Command: </a:t>
            </a:r>
            <a:r>
              <a:rPr lang="en-US" dirty="0" smtClean="0"/>
              <a:t>CREATEDATASHORTCUTS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1981200" y="4960883"/>
            <a:ext cx="4953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/>
              <a:t>Figure 13-10 </a:t>
            </a:r>
            <a:r>
              <a:rPr lang="en-US" i="1" dirty="0" smtClean="0"/>
              <a:t>The</a:t>
            </a:r>
            <a:r>
              <a:rPr lang="en-US" b="1" i="1" dirty="0" smtClean="0"/>
              <a:t> Create Data Shortcuts </a:t>
            </a:r>
            <a:r>
              <a:rPr lang="en-US" i="1" dirty="0" smtClean="0"/>
              <a:t>dialog box</a:t>
            </a:r>
            <a:endParaRPr lang="en-US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62200" y="1600200"/>
            <a:ext cx="4156304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066800" y="381000"/>
            <a:ext cx="4572000" cy="40011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2000" b="1" dirty="0" smtClean="0"/>
              <a:t>Data Reference</a:t>
            </a:r>
            <a:endParaRPr lang="en-US" sz="2000" dirty="0"/>
          </a:p>
        </p:txBody>
      </p:sp>
      <p:sp>
        <p:nvSpPr>
          <p:cNvPr id="3" name="Rectangle 2"/>
          <p:cNvSpPr/>
          <p:nvPr/>
        </p:nvSpPr>
        <p:spPr>
          <a:xfrm>
            <a:off x="1066800" y="750332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b="1" dirty="0" smtClean="0"/>
              <a:t>Creating Data Reference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066800" y="1207532"/>
            <a:ext cx="8305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Data references help you to import references of objects created in data shortcuts into other drawings. </a:t>
            </a:r>
            <a:endParaRPr lang="en-US" dirty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24200" y="2124075"/>
            <a:ext cx="3162300" cy="1685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/>
        </p:nvSpPr>
        <p:spPr>
          <a:xfrm>
            <a:off x="2209800" y="3810000"/>
            <a:ext cx="4953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/>
              <a:t>Figure 13-11 </a:t>
            </a:r>
            <a:r>
              <a:rPr lang="en-US" i="1" dirty="0" smtClean="0"/>
              <a:t>Choosing the</a:t>
            </a:r>
            <a:r>
              <a:rPr lang="en-US" b="1" i="1" dirty="0" smtClean="0"/>
              <a:t> Create Reference </a:t>
            </a:r>
            <a:r>
              <a:rPr lang="en-US" i="1" dirty="0" smtClean="0"/>
              <a:t>option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823803" y="4458309"/>
            <a:ext cx="587313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b="1" dirty="0" smtClean="0"/>
              <a:t>Figure 13-12 </a:t>
            </a:r>
            <a:r>
              <a:rPr lang="en-US" sz="1600" i="1" dirty="0" smtClean="0"/>
              <a:t>The </a:t>
            </a:r>
            <a:r>
              <a:rPr lang="en-US" sz="1600" b="1" i="1" dirty="0" smtClean="0"/>
              <a:t>Create Surface Reference </a:t>
            </a:r>
            <a:r>
              <a:rPr lang="en-US" sz="1600" i="1" dirty="0" smtClean="0"/>
              <a:t>dialog box</a:t>
            </a:r>
            <a:endParaRPr lang="en-US" sz="1600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88160" y="457200"/>
            <a:ext cx="5755640" cy="392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90600" y="381000"/>
            <a:ext cx="4572000" cy="40011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2000" b="1" dirty="0" smtClean="0"/>
              <a:t>Promoting References</a:t>
            </a:r>
            <a:endParaRPr lang="en-US" sz="2000" dirty="0"/>
          </a:p>
        </p:txBody>
      </p:sp>
      <p:sp>
        <p:nvSpPr>
          <p:cNvPr id="3" name="Rectangle 2"/>
          <p:cNvSpPr/>
          <p:nvPr/>
        </p:nvSpPr>
        <p:spPr>
          <a:xfrm>
            <a:off x="990600" y="762000"/>
            <a:ext cx="6400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/>
              <a:t>Ribbon: </a:t>
            </a:r>
            <a:r>
              <a:rPr lang="en-US" dirty="0" smtClean="0"/>
              <a:t>Manage &gt; Data Shortcuts &gt; Promote All Data References</a:t>
            </a:r>
          </a:p>
          <a:p>
            <a:r>
              <a:rPr lang="en-US" b="1" dirty="0" smtClean="0"/>
              <a:t>Command: </a:t>
            </a:r>
            <a:r>
              <a:rPr lang="en-US" dirty="0" smtClean="0"/>
              <a:t>PROMOTEALLREFERENCES</a:t>
            </a:r>
            <a:endParaRPr lang="en-US" dirty="0"/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71775" y="1743075"/>
            <a:ext cx="3552825" cy="1533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2362200" y="3276600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b="1" dirty="0" smtClean="0"/>
              <a:t>Figure 13-13 </a:t>
            </a:r>
            <a:r>
              <a:rPr lang="en-US" i="1" dirty="0" smtClean="0"/>
              <a:t>Choosing the </a:t>
            </a:r>
            <a:r>
              <a:rPr lang="en-US" b="1" i="1" dirty="0" smtClean="0"/>
              <a:t>Promote </a:t>
            </a:r>
            <a:r>
              <a:rPr lang="en-US" i="1" dirty="0" smtClean="0"/>
              <a:t>option to promote the surface reference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990600" y="4050268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b="1" dirty="0" smtClean="0"/>
              <a:t>Synchronizing Data References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990600" y="4382869"/>
            <a:ext cx="61722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/>
              <a:t>Ribbon: </a:t>
            </a:r>
            <a:r>
              <a:rPr lang="en-US" dirty="0" smtClean="0"/>
              <a:t>Manage &gt; Data Shortcuts &gt; Synchronize References</a:t>
            </a:r>
          </a:p>
          <a:p>
            <a:r>
              <a:rPr lang="en-US" b="1" dirty="0" smtClean="0"/>
              <a:t>Command: </a:t>
            </a:r>
            <a:r>
              <a:rPr lang="en-US" dirty="0" smtClean="0"/>
              <a:t>SYNCHRONIZEREFERENCES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990600" y="826532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b="1" dirty="0" smtClean="0"/>
              <a:t>Tutorial 1 View Frames and Sheets</a:t>
            </a:r>
            <a:endParaRPr lang="en-US" b="1" dirty="0"/>
          </a:p>
        </p:txBody>
      </p:sp>
      <p:sp>
        <p:nvSpPr>
          <p:cNvPr id="5" name="Rectangle 4"/>
          <p:cNvSpPr/>
          <p:nvPr/>
        </p:nvSpPr>
        <p:spPr>
          <a:xfrm>
            <a:off x="990600" y="381000"/>
            <a:ext cx="16002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/>
              <a:t>Tutorials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990600" y="1247001"/>
            <a:ext cx="8001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In this tutorial, you will create view frames and sheets using plan production tools, refer to Figure 13-14. </a:t>
            </a:r>
            <a:endParaRPr lang="en-US" dirty="0"/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7400" y="1981200"/>
            <a:ext cx="4732121" cy="31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7"/>
          <p:cNvSpPr/>
          <p:nvPr/>
        </p:nvSpPr>
        <p:spPr>
          <a:xfrm>
            <a:off x="1981200" y="5029200"/>
            <a:ext cx="48768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/>
              <a:t>Figure 13-14 </a:t>
            </a:r>
            <a:r>
              <a:rPr lang="en-US" i="1" dirty="0" smtClean="0"/>
              <a:t>The sheet with plan and profile views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90600" y="381000"/>
            <a:ext cx="4572000" cy="40011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2000" b="1" dirty="0" smtClean="0"/>
              <a:t>Tutorial 2 Data Shortcuts</a:t>
            </a:r>
            <a:endParaRPr lang="en-US" sz="2000" b="1" dirty="0"/>
          </a:p>
        </p:txBody>
      </p:sp>
      <p:sp>
        <p:nvSpPr>
          <p:cNvPr id="3" name="Rectangle 2"/>
          <p:cNvSpPr/>
          <p:nvPr/>
        </p:nvSpPr>
        <p:spPr>
          <a:xfrm>
            <a:off x="990600" y="750332"/>
            <a:ext cx="63246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In this tutorial, you will create data shortcuts for different objects. </a:t>
            </a:r>
            <a:endParaRPr lang="en-US" dirty="0"/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90800" y="1524000"/>
            <a:ext cx="3600450" cy="284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2286000" y="4419600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b="1" dirty="0" smtClean="0"/>
              <a:t>Figure 13-15 </a:t>
            </a:r>
            <a:r>
              <a:rPr lang="en-US" i="1" dirty="0" smtClean="0"/>
              <a:t>The surface with the sewer reference network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90600" y="304800"/>
            <a:ext cx="4572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2400" b="1" dirty="0" smtClean="0"/>
              <a:t>Plan production Tools</a:t>
            </a:r>
            <a:endParaRPr lang="en-US" sz="2400" dirty="0"/>
          </a:p>
        </p:txBody>
      </p:sp>
      <p:sp>
        <p:nvSpPr>
          <p:cNvPr id="3" name="Rectangle 2"/>
          <p:cNvSpPr/>
          <p:nvPr/>
        </p:nvSpPr>
        <p:spPr>
          <a:xfrm>
            <a:off x="990600" y="789801"/>
            <a:ext cx="19812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/>
              <a:t>View Frames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38400" y="1323201"/>
            <a:ext cx="4572000" cy="18450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2971800" y="3228201"/>
            <a:ext cx="36576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b="1" dirty="0" smtClean="0"/>
              <a:t>Figure 13-1 </a:t>
            </a:r>
            <a:r>
              <a:rPr lang="en-US" b="1" i="1" dirty="0" smtClean="0"/>
              <a:t>The view frames dividing the alignment into different regions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90600" y="381000"/>
            <a:ext cx="4572000" cy="40011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2000" b="1" dirty="0" smtClean="0"/>
              <a:t>Match Lines</a:t>
            </a:r>
            <a:endParaRPr lang="en-US" sz="2000" dirty="0"/>
          </a:p>
        </p:txBody>
      </p:sp>
      <p:sp>
        <p:nvSpPr>
          <p:cNvPr id="3" name="Rectangle 2"/>
          <p:cNvSpPr/>
          <p:nvPr/>
        </p:nvSpPr>
        <p:spPr>
          <a:xfrm>
            <a:off x="990600" y="762000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b="1" dirty="0" smtClean="0"/>
              <a:t>Creating View Frames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990600" y="1258669"/>
            <a:ext cx="58674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/>
              <a:t>Ribbon: </a:t>
            </a:r>
            <a:r>
              <a:rPr lang="en-US" dirty="0" smtClean="0"/>
              <a:t>Output &gt; Plan Production &gt; Create View Frames </a:t>
            </a:r>
          </a:p>
          <a:p>
            <a:r>
              <a:rPr lang="en-US" b="1" dirty="0" smtClean="0"/>
              <a:t>Command: </a:t>
            </a:r>
            <a:r>
              <a:rPr lang="en-US" dirty="0" smtClean="0"/>
              <a:t>CREATEVIEWFRAMES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1600200" y="5131775"/>
            <a:ext cx="64008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/>
              <a:t>Figure 13-2 </a:t>
            </a:r>
            <a:r>
              <a:rPr lang="en-US" i="1" dirty="0" smtClean="0"/>
              <a:t>The</a:t>
            </a:r>
            <a:r>
              <a:rPr lang="en-US" b="1" i="1" dirty="0" smtClean="0"/>
              <a:t> Alignment </a:t>
            </a:r>
            <a:r>
              <a:rPr lang="en-US" i="1" dirty="0" smtClean="0"/>
              <a:t>page of the </a:t>
            </a:r>
            <a:r>
              <a:rPr lang="en-US" b="1" i="1" dirty="0" smtClean="0"/>
              <a:t>Create View Frames </a:t>
            </a:r>
            <a:r>
              <a:rPr lang="en-US" i="1" dirty="0" smtClean="0"/>
              <a:t>wizard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4600" y="2057400"/>
            <a:ext cx="4420859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2032416" y="4661942"/>
            <a:ext cx="5969586" cy="6720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i="1" dirty="0" smtClean="0"/>
              <a:t>Figure 13-3 </a:t>
            </a:r>
            <a:r>
              <a:rPr lang="en-US" i="1" dirty="0" smtClean="0"/>
              <a:t>The edit box below the </a:t>
            </a:r>
            <a:r>
              <a:rPr lang="en-US" b="1" i="1" dirty="0" smtClean="0"/>
              <a:t>Snap station value down to the nearest </a:t>
            </a:r>
            <a:r>
              <a:rPr lang="en-US" i="1" dirty="0" smtClean="0"/>
              <a:t>check box activated in the Positioning area </a:t>
            </a:r>
            <a:endParaRPr lang="en-US" i="1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0" y="914400"/>
            <a:ext cx="5410200" cy="36368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71800" y="664573"/>
            <a:ext cx="2514600" cy="1221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2"/>
          <p:cNvSpPr/>
          <p:nvPr/>
        </p:nvSpPr>
        <p:spPr>
          <a:xfrm>
            <a:off x="2209800" y="1981200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b="1" dirty="0" smtClean="0"/>
              <a:t>Figure 13-4 </a:t>
            </a:r>
            <a:r>
              <a:rPr lang="en-US" i="1" dirty="0" smtClean="0"/>
              <a:t>The</a:t>
            </a:r>
            <a:r>
              <a:rPr lang="en-US" b="1" i="1" dirty="0" smtClean="0"/>
              <a:t> ML - (1) </a:t>
            </a:r>
            <a:r>
              <a:rPr lang="en-US" i="1" dirty="0" smtClean="0"/>
              <a:t>match line added in the</a:t>
            </a:r>
            <a:r>
              <a:rPr lang="en-US" b="1" i="1" dirty="0" smtClean="0"/>
              <a:t> Stephen group </a:t>
            </a:r>
            <a:r>
              <a:rPr lang="en-US" i="1" dirty="0" smtClean="0"/>
              <a:t>view group sub-</a:t>
            </a:r>
            <a:r>
              <a:rPr lang="en-US" i="1" dirty="0" err="1" smtClean="0"/>
              <a:t>nodeView</a:t>
            </a:r>
            <a:r>
              <a:rPr lang="en-US" i="1" dirty="0" smtClean="0"/>
              <a:t> 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990600" y="2886670"/>
            <a:ext cx="4572000" cy="40011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2000" b="1" dirty="0" smtClean="0"/>
              <a:t>Creating Sheets</a:t>
            </a:r>
            <a:endParaRPr lang="en-US" sz="2000" dirty="0"/>
          </a:p>
        </p:txBody>
      </p:sp>
      <p:sp>
        <p:nvSpPr>
          <p:cNvPr id="5" name="Rectangle 4"/>
          <p:cNvSpPr/>
          <p:nvPr/>
        </p:nvSpPr>
        <p:spPr>
          <a:xfrm>
            <a:off x="990600" y="3267670"/>
            <a:ext cx="51816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/>
              <a:t>Ribbon: </a:t>
            </a:r>
            <a:r>
              <a:rPr lang="en-US" dirty="0" smtClean="0"/>
              <a:t>Output &gt; Plan Production &gt; Create Sheets</a:t>
            </a:r>
          </a:p>
          <a:p>
            <a:r>
              <a:rPr lang="en-US" b="1" dirty="0" smtClean="0"/>
              <a:t>Command: </a:t>
            </a:r>
            <a:r>
              <a:rPr lang="en-US" dirty="0" smtClean="0"/>
              <a:t>CREATESHEETS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905000" y="5000824"/>
            <a:ext cx="59436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/>
              <a:t>Figure 13-5 </a:t>
            </a:r>
            <a:r>
              <a:rPr lang="en-US" i="1" dirty="0" smtClean="0"/>
              <a:t>The</a:t>
            </a:r>
            <a:r>
              <a:rPr lang="en-US" b="1" i="1" dirty="0" smtClean="0"/>
              <a:t> View Frame Group and Layouts </a:t>
            </a:r>
            <a:r>
              <a:rPr lang="en-US" i="1" dirty="0" smtClean="0"/>
              <a:t>page of the </a:t>
            </a:r>
            <a:r>
              <a:rPr lang="en-US" b="1" i="1" dirty="0" smtClean="0"/>
              <a:t>Create Sheets </a:t>
            </a:r>
            <a:r>
              <a:rPr lang="en-US" i="1" dirty="0" smtClean="0"/>
              <a:t>wizard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24026" y="869951"/>
            <a:ext cx="6048374" cy="40322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2074423" y="4988296"/>
            <a:ext cx="611376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i="1" dirty="0" smtClean="0"/>
              <a:t>Figure 13-6 </a:t>
            </a:r>
            <a:r>
              <a:rPr lang="en-US" i="1" dirty="0" smtClean="0"/>
              <a:t>The</a:t>
            </a:r>
            <a:r>
              <a:rPr lang="en-US" b="1" i="1" dirty="0" smtClean="0"/>
              <a:t> Profile Views </a:t>
            </a:r>
            <a:r>
              <a:rPr lang="en-US" i="1" dirty="0" smtClean="0"/>
              <a:t>page of the </a:t>
            </a:r>
            <a:r>
              <a:rPr lang="en-US" b="1" i="1" dirty="0" smtClean="0"/>
              <a:t>Create Sheets </a:t>
            </a:r>
            <a:r>
              <a:rPr lang="en-US" i="1" dirty="0" smtClean="0"/>
              <a:t>wizard</a:t>
            </a:r>
            <a:endParaRPr lang="en-US" i="1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52625" y="838200"/>
            <a:ext cx="6124575" cy="408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828799" y="4964668"/>
            <a:ext cx="645760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i="1" dirty="0" smtClean="0"/>
              <a:t>Figure 13-7 </a:t>
            </a:r>
            <a:r>
              <a:rPr lang="en-US" i="1" dirty="0" smtClean="0"/>
              <a:t>The </a:t>
            </a:r>
            <a:r>
              <a:rPr lang="en-US" b="1" i="1" dirty="0" smtClean="0"/>
              <a:t>Data References </a:t>
            </a:r>
            <a:r>
              <a:rPr lang="en-US" i="1" dirty="0" smtClean="0"/>
              <a:t>page of the </a:t>
            </a:r>
            <a:r>
              <a:rPr lang="en-US" b="1" i="1" dirty="0" smtClean="0"/>
              <a:t>Create Sheets </a:t>
            </a:r>
            <a:r>
              <a:rPr lang="en-US" i="1" dirty="0" smtClean="0"/>
              <a:t>wizard</a:t>
            </a:r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7400" y="914400"/>
            <a:ext cx="5943600" cy="396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90600" y="381000"/>
            <a:ext cx="4572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2400" b="1" dirty="0" smtClean="0"/>
              <a:t>Data Sharing</a:t>
            </a:r>
            <a:endParaRPr lang="en-US" sz="2400" dirty="0"/>
          </a:p>
        </p:txBody>
      </p:sp>
      <p:sp>
        <p:nvSpPr>
          <p:cNvPr id="3" name="Rectangle 2"/>
          <p:cNvSpPr/>
          <p:nvPr/>
        </p:nvSpPr>
        <p:spPr>
          <a:xfrm>
            <a:off x="990600" y="750332"/>
            <a:ext cx="4572000" cy="40011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2000" b="1" dirty="0" smtClean="0"/>
              <a:t>Data Shortcut</a:t>
            </a:r>
            <a:endParaRPr lang="en-US" sz="2000" dirty="0"/>
          </a:p>
        </p:txBody>
      </p:sp>
      <p:sp>
        <p:nvSpPr>
          <p:cNvPr id="4" name="Rectangle 3"/>
          <p:cNvSpPr/>
          <p:nvPr/>
        </p:nvSpPr>
        <p:spPr>
          <a:xfrm>
            <a:off x="990600" y="1154668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b="1" dirty="0" smtClean="0"/>
              <a:t>Setting a Working Folder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990600" y="1436132"/>
            <a:ext cx="6858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/>
              <a:t>Ribbon: </a:t>
            </a:r>
            <a:r>
              <a:rPr lang="en-US" dirty="0" smtClean="0"/>
              <a:t>Manage &gt; Data Shortcuts &gt; Set Working Folder</a:t>
            </a:r>
          </a:p>
          <a:p>
            <a:r>
              <a:rPr lang="en-US" b="1" dirty="0" smtClean="0"/>
              <a:t>Command: </a:t>
            </a:r>
            <a:r>
              <a:rPr lang="en-US" dirty="0" smtClean="0"/>
              <a:t>SETWORKINGFOLDER</a:t>
            </a:r>
            <a:endParaRPr lang="en-US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71800" y="2200275"/>
            <a:ext cx="3181350" cy="298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6"/>
          <p:cNvSpPr/>
          <p:nvPr/>
        </p:nvSpPr>
        <p:spPr>
          <a:xfrm>
            <a:off x="2590800" y="5181600"/>
            <a:ext cx="4572000" cy="33855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600" b="1" dirty="0" smtClean="0"/>
              <a:t>Figure 13-8 </a:t>
            </a:r>
            <a:r>
              <a:rPr lang="en-US" sz="1600" i="1" dirty="0" smtClean="0"/>
              <a:t>The</a:t>
            </a:r>
            <a:r>
              <a:rPr lang="en-US" sz="1600" b="1" i="1" dirty="0" smtClean="0"/>
              <a:t> Browse For Folder </a:t>
            </a:r>
            <a:r>
              <a:rPr lang="en-US" sz="1600" i="1" dirty="0" smtClean="0"/>
              <a:t>dialog box</a:t>
            </a:r>
            <a:endParaRPr lang="en-US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1101</TotalTime>
  <Words>370</Words>
  <Application>Microsoft Office PowerPoint</Application>
  <PresentationFormat>On-screen Show (4:3)</PresentationFormat>
  <Paragraphs>54</Paragraphs>
  <Slides>16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Custom Design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CADCIM2010</dc:creator>
  <cp:lastModifiedBy>Windows User</cp:lastModifiedBy>
  <cp:revision>114</cp:revision>
  <dcterms:created xsi:type="dcterms:W3CDTF">2011-07-27T06:36:26Z</dcterms:created>
  <dcterms:modified xsi:type="dcterms:W3CDTF">2015-09-22T10:19:13Z</dcterms:modified>
</cp:coreProperties>
</file>