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2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FF33"/>
    <a:srgbClr val="FFCC66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528"/>
        <p:guide pos="81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803A4A-76BB-40A0-9520-A37C1304070A}" type="datetimeFigureOut">
              <a:rPr lang="en-US" smtClean="0"/>
              <a:t>7/9/2013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3C9D03-B593-47D8-977F-8BFBA5E73CB4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13DCD9-01D6-4AD4-BA57-5D9F974F6286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F315EC-39C7-4B32-83C6-B99D60461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13DCD9-01D6-4AD4-BA57-5D9F974F6286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F315EC-39C7-4B32-83C6-B99D60461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13DCD9-01D6-4AD4-BA57-5D9F974F6286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F315EC-39C7-4B32-83C6-B99D60461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13DCD9-01D6-4AD4-BA57-5D9F974F6286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F315EC-39C7-4B32-83C6-B99D60461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13DCD9-01D6-4AD4-BA57-5D9F974F6286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F315EC-39C7-4B32-83C6-B99D60461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13DCD9-01D6-4AD4-BA57-5D9F974F6286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F315EC-39C7-4B32-83C6-B99D60461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13DCD9-01D6-4AD4-BA57-5D9F974F6286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F315EC-39C7-4B32-83C6-B99D60461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13DCD9-01D6-4AD4-BA57-5D9F974F6286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F315EC-39C7-4B32-83C6-B99D60461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13DCD9-01D6-4AD4-BA57-5D9F974F6286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F315EC-39C7-4B32-83C6-B99D60461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13DCD9-01D6-4AD4-BA57-5D9F974F6286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F315EC-39C7-4B32-83C6-B99D60461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713DCD9-01D6-4AD4-BA57-5D9F974F6286}" type="datetimeFigureOut">
              <a:rPr lang="en-US" smtClean="0"/>
              <a:pPr/>
              <a:t>7/9/2013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F315EC-39C7-4B32-83C6-B99D604619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16200000">
            <a:off x="-2532967" y="2534336"/>
            <a:ext cx="5715001" cy="646331"/>
          </a:xfrm>
          <a:prstGeom prst="rect">
            <a:avLst/>
          </a:prstGeom>
          <a:solidFill>
            <a:srgbClr val="FFCC00"/>
          </a:solidFill>
          <a:ln w="3175"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1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rajan Pro" pitchFamily="18" charset="0"/>
              </a:rPr>
              <a:t>1. </a:t>
            </a:r>
            <a:r>
              <a:rPr lang="en-US" sz="1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rajan Pro" pitchFamily="18" charset="0"/>
              </a:rPr>
              <a:t>  Understanding the Softimage    </a:t>
            </a:r>
            <a:br>
              <a:rPr lang="en-US" sz="1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rajan Pro" pitchFamily="18" charset="0"/>
              </a:rPr>
            </a:br>
            <a:r>
              <a:rPr lang="en-US" sz="1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rajan Pro" pitchFamily="18" charset="0"/>
              </a:rPr>
              <a:t>      Interface</a:t>
            </a:r>
            <a:endParaRPr lang="en-US" sz="1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rajan Pro" pitchFamily="18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 rot="16200000">
            <a:off x="-2532967" y="2534336"/>
            <a:ext cx="5715001" cy="646331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1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rajan Pro" pitchFamily="18" charset="0"/>
              </a:rPr>
              <a:t>1. </a:t>
            </a:r>
            <a:r>
              <a:rPr lang="en-US" sz="1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rajan Pro" pitchFamily="18" charset="0"/>
              </a:rPr>
              <a:t>  Understanding the Softimage    </a:t>
            </a:r>
            <a:br>
              <a:rPr lang="en-US" sz="1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rajan Pro" pitchFamily="18" charset="0"/>
              </a:rPr>
            </a:br>
            <a:r>
              <a:rPr lang="en-US" sz="1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rajan Pro" pitchFamily="18" charset="0"/>
              </a:rPr>
              <a:t>      Interface</a:t>
            </a:r>
            <a:endParaRPr lang="en-US" sz="1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rajan Pro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452735"/>
            <a:ext cx="3124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INTRODUCTION</a:t>
            </a:r>
            <a:endParaRPr lang="en-US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19200" y="953869"/>
            <a:ext cx="807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Autodesk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Softimage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2014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is a high performance 3D character animation and visual effects application that is used to create stunning artwork for films and television. </a:t>
            </a:r>
          </a:p>
        </p:txBody>
      </p:sp>
      <p:sp>
        <p:nvSpPr>
          <p:cNvPr id="6" name="Rectangle 5"/>
          <p:cNvSpPr/>
          <p:nvPr/>
        </p:nvSpPr>
        <p:spPr>
          <a:xfrm>
            <a:off x="914400" y="1600200"/>
            <a:ext cx="5638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Starting </a:t>
            </a:r>
            <a:r>
              <a:rPr lang="en-US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Autodesk Softimage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2014</a:t>
            </a:r>
            <a:endParaRPr lang="en-US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176468" y="2133600"/>
            <a:ext cx="2361568" cy="323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1828800" y="5361710"/>
            <a:ext cx="5638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Figure 1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Starting Autodesk Softimage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2014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from the taskbar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514290"/>
            <a:ext cx="1295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Buttons</a:t>
            </a:r>
            <a:endParaRPr lang="en-US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429000" y="1249471"/>
            <a:ext cx="2076450" cy="510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2438400" y="17920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en-US" b="1" dirty="0" smtClean="0">
                <a:solidFill>
                  <a:srgbClr val="C00000"/>
                </a:solidFill>
              </a:rPr>
              <a:t>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buttons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on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bottom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left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corner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of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interface</a:t>
            </a:r>
            <a:r>
              <a:rPr lang="en-US" b="1" i="1" dirty="0"/>
              <a:t> </a:t>
            </a:r>
            <a:r>
              <a:rPr lang="en-US" b="1" i="1" dirty="0" smtClean="0"/>
              <a:t>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66800" y="2526268"/>
            <a:ext cx="205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toolbar_panel</a:t>
            </a:r>
            <a:r>
              <a:rPr lang="en-US" b="1" dirty="0" smtClean="0"/>
              <a:t> 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066800" y="2907268"/>
            <a:ext cx="251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Weight</a:t>
            </a:r>
            <a:r>
              <a:rPr lang="en-US" b="1" dirty="0" smtClean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Paint</a:t>
            </a:r>
            <a:r>
              <a:rPr lang="en-US" b="1" dirty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Panel</a:t>
            </a:r>
            <a:r>
              <a:rPr lang="en-US" b="1" dirty="0"/>
              <a:t>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066800" y="3276600"/>
            <a:ext cx="3352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Palette</a:t>
            </a:r>
            <a:r>
              <a:rPr lang="en-US" b="1" dirty="0" smtClean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and</a:t>
            </a:r>
            <a:r>
              <a:rPr lang="en-US" b="1" dirty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Script</a:t>
            </a:r>
            <a:r>
              <a:rPr lang="en-US" b="1" dirty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Toolbar</a:t>
            </a:r>
            <a:r>
              <a:rPr lang="en-US" b="1" dirty="0"/>
              <a:t>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66800" y="3657600"/>
            <a:ext cx="2362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PresetManagerFS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66800" y="4038600"/>
            <a:ext cx="259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Toggle</a:t>
            </a:r>
            <a:r>
              <a:rPr lang="en-US" b="1" dirty="0" smtClean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Model</a:t>
            </a:r>
            <a:r>
              <a:rPr lang="en-US" b="1" dirty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Menu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66800" y="4419600"/>
            <a:ext cx="259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Toggle</a:t>
            </a:r>
            <a:r>
              <a:rPr lang="en-US" b="1" dirty="0" smtClean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Main</a:t>
            </a:r>
            <a:r>
              <a:rPr lang="en-US" b="1" dirty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Shelf</a:t>
            </a:r>
            <a:r>
              <a:rPr lang="en-US" b="1" dirty="0"/>
              <a:t>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66800" y="4800600"/>
            <a:ext cx="2667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Toggle</a:t>
            </a:r>
            <a:r>
              <a:rPr lang="en-US" b="1" dirty="0" smtClean="0"/>
              <a:t> </a:t>
            </a:r>
            <a:r>
              <a:rPr lang="en-US" b="1" dirty="0" err="1">
                <a:latin typeface="Arial" pitchFamily="34" charset="0"/>
                <a:cs typeface="Arial" pitchFamily="34" charset="0"/>
              </a:rPr>
              <a:t>TimeRange</a:t>
            </a:r>
            <a:r>
              <a:rPr lang="en-US" b="1" dirty="0"/>
              <a:t>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66800" y="5181600"/>
            <a:ext cx="350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Toggle</a:t>
            </a:r>
            <a:r>
              <a:rPr lang="en-US" b="1" dirty="0" smtClean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Main</a:t>
            </a:r>
            <a:r>
              <a:rPr lang="en-US" b="1" dirty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Control</a:t>
            </a:r>
            <a:r>
              <a:rPr lang="en-US" b="1" dirty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Panel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533400"/>
            <a:ext cx="2743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Reset</a:t>
            </a:r>
            <a:r>
              <a:rPr lang="en-US" b="1" dirty="0" smtClean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View</a:t>
            </a:r>
            <a:r>
              <a:rPr lang="en-US" b="1" dirty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Manager</a:t>
            </a:r>
            <a:r>
              <a:rPr lang="en-US" b="1" dirty="0"/>
              <a:t>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66800" y="926068"/>
            <a:ext cx="3276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Explorer</a:t>
            </a:r>
            <a:r>
              <a:rPr lang="en-US" b="1" dirty="0"/>
              <a:t>, </a:t>
            </a:r>
            <a:r>
              <a:rPr lang="en-US" b="1" dirty="0" err="1">
                <a:latin typeface="Arial" pitchFamily="34" charset="0"/>
                <a:cs typeface="Arial" pitchFamily="34" charset="0"/>
              </a:rPr>
              <a:t>ViewB</a:t>
            </a:r>
            <a:r>
              <a:rPr lang="en-US" b="1" dirty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and</a:t>
            </a:r>
            <a:r>
              <a:rPr lang="en-US" b="1" dirty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User</a:t>
            </a:r>
          </a:p>
        </p:txBody>
      </p:sp>
      <p:sp>
        <p:nvSpPr>
          <p:cNvPr id="6" name="Rectangle 5"/>
          <p:cNvSpPr/>
          <p:nvPr/>
        </p:nvSpPr>
        <p:spPr>
          <a:xfrm>
            <a:off x="1066800" y="1307068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ICETree</a:t>
            </a:r>
            <a:r>
              <a:rPr lang="en-US" b="1" dirty="0"/>
              <a:t>,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Render</a:t>
            </a:r>
            <a:r>
              <a:rPr lang="en-US" b="1" dirty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Tree</a:t>
            </a:r>
            <a:r>
              <a:rPr lang="en-US" b="1" dirty="0"/>
              <a:t>,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Animation</a:t>
            </a:r>
            <a:r>
              <a:rPr lang="en-US" b="1" dirty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Editor</a:t>
            </a:r>
            <a:r>
              <a:rPr lang="en-US" b="1" dirty="0"/>
              <a:t>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219200" y="1828800"/>
            <a:ext cx="152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Viewports</a:t>
            </a:r>
            <a:endParaRPr lang="en-US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2286000"/>
            <a:ext cx="5105400" cy="2498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2667000" y="4724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11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err="1">
                <a:latin typeface="Arial" pitchFamily="34" charset="0"/>
                <a:cs typeface="Arial" pitchFamily="34" charset="0"/>
              </a:rPr>
              <a:t>ViewCube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displayed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in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active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(Top)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viewport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545068"/>
            <a:ext cx="190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ViewCube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66800" y="926068"/>
            <a:ext cx="251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Coordinate</a:t>
            </a:r>
            <a:r>
              <a:rPr lang="en-US" b="1" dirty="0" smtClean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System</a:t>
            </a:r>
            <a:r>
              <a:rPr lang="en-US" b="1" dirty="0"/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66800" y="1295400"/>
            <a:ext cx="99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Grid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1676400"/>
            <a:ext cx="259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Viewport</a:t>
            </a:r>
            <a:r>
              <a:rPr lang="en-US" b="1" dirty="0" smtClean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Menu</a:t>
            </a:r>
            <a:r>
              <a:rPr lang="en-US" b="1" dirty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Bar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2209800"/>
            <a:ext cx="6448425" cy="10191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2286000" y="3288268"/>
            <a:ext cx="510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12</a:t>
            </a:r>
            <a:r>
              <a:rPr lang="en-US" b="1" dirty="0" smtClean="0">
                <a:solidFill>
                  <a:srgbClr val="C00000"/>
                </a:solidFill>
              </a:rPr>
              <a:t>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Various</a:t>
            </a:r>
            <a:r>
              <a:rPr lang="en-US" b="1" i="1" dirty="0" smtClean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options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in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Viewport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menu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bar</a:t>
            </a:r>
          </a:p>
        </p:txBody>
      </p:sp>
      <p:sp>
        <p:nvSpPr>
          <p:cNvPr id="10" name="Rectangle 9"/>
          <p:cNvSpPr/>
          <p:nvPr/>
        </p:nvSpPr>
        <p:spPr>
          <a:xfrm>
            <a:off x="1219200" y="3810000"/>
            <a:ext cx="2743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Viewport</a:t>
            </a:r>
            <a:r>
              <a:rPr lang="en-US" sz="1600" b="1" dirty="0" smtClean="0"/>
              <a:t>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Letter</a:t>
            </a:r>
            <a:r>
              <a:rPr lang="en-US" sz="1600" b="1" dirty="0"/>
              <a:t>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Identifier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219200" y="4114800"/>
            <a:ext cx="144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Views</a:t>
            </a:r>
            <a:r>
              <a:rPr lang="en-US" b="1" dirty="0" smtClean="0"/>
              <a:t>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Menu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219200" y="4419600"/>
            <a:ext cx="1676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Memo</a:t>
            </a:r>
            <a:r>
              <a:rPr lang="en-US" b="1" dirty="0" smtClean="0"/>
              <a:t>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Cams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219200" y="4736068"/>
            <a:ext cx="2209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Camera</a:t>
            </a:r>
            <a:r>
              <a:rPr lang="en-US" b="1" dirty="0" smtClean="0"/>
              <a:t>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Icon</a:t>
            </a:r>
            <a:r>
              <a:rPr lang="en-US" b="1" dirty="0" smtClean="0"/>
              <a:t>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Button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219200" y="5029200"/>
            <a:ext cx="205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Eye</a:t>
            </a:r>
            <a:r>
              <a:rPr lang="en-US" b="1" dirty="0" smtClean="0"/>
              <a:t>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Icon</a:t>
            </a:r>
            <a:r>
              <a:rPr lang="en-US" b="1" dirty="0"/>
              <a:t>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Button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  <p:bldP spid="12" grpId="0"/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10522" y="545068"/>
            <a:ext cx="2270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X, Y, and Z Buttons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95400" y="926068"/>
            <a:ext cx="2480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Display Mode Button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24451" y="1307068"/>
            <a:ext cx="1723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Resize Button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838200"/>
            <a:ext cx="4648200" cy="318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4343400" y="405026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13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Various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options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Views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menu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838200"/>
            <a:ext cx="5114925" cy="2284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123950"/>
            <a:ext cx="1353847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2667000" y="44958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Partial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view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of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Camera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Icon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menu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838200"/>
            <a:ext cx="53435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1006217"/>
            <a:ext cx="5334000" cy="2117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1066800"/>
            <a:ext cx="196153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3962400" y="4267200"/>
            <a:ext cx="3124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15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Eye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Icon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menu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838200"/>
            <a:ext cx="4452937" cy="3785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124200" y="4659868"/>
            <a:ext cx="3733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 16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Display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Mode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menu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838200"/>
            <a:ext cx="603885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752600" y="3276600"/>
            <a:ext cx="6248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17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shortcut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menu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displayed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on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right-clicking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on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Resize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button</a:t>
            </a:r>
          </a:p>
        </p:txBody>
      </p:sp>
      <p:sp>
        <p:nvSpPr>
          <p:cNvPr id="6" name="Rectangle 5"/>
          <p:cNvSpPr/>
          <p:nvPr/>
        </p:nvSpPr>
        <p:spPr>
          <a:xfrm>
            <a:off x="1295400" y="3962400"/>
            <a:ext cx="2286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Navigation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Tools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295400" y="4343400"/>
            <a:ext cx="7848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navigation</a:t>
            </a:r>
            <a:r>
              <a:rPr lang="en-US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controls</a:t>
            </a:r>
            <a:r>
              <a:rPr lang="en-US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help</a:t>
            </a:r>
            <a:r>
              <a:rPr lang="en-US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you</a:t>
            </a:r>
            <a:r>
              <a:rPr lang="en-US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to</a:t>
            </a:r>
            <a:r>
              <a:rPr lang="en-US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work</a:t>
            </a:r>
            <a:r>
              <a:rPr lang="en-US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efficiently</a:t>
            </a:r>
            <a:r>
              <a:rPr lang="en-US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with</a:t>
            </a:r>
            <a:r>
              <a:rPr lang="en-US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3D</a:t>
            </a:r>
            <a:r>
              <a:rPr lang="en-US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views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066800" y="4736068"/>
            <a:ext cx="2209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Frame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Selection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66800" y="50292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Center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Selection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66800" y="5334000"/>
            <a:ext cx="152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Track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Tool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8" grpId="0"/>
      <p:bldP spid="9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468868"/>
            <a:ext cx="190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Orbit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Tool</a:t>
            </a:r>
          </a:p>
        </p:txBody>
      </p:sp>
      <p:sp>
        <p:nvSpPr>
          <p:cNvPr id="5" name="Rectangle 4"/>
          <p:cNvSpPr/>
          <p:nvPr/>
        </p:nvSpPr>
        <p:spPr>
          <a:xfrm>
            <a:off x="1066800" y="849868"/>
            <a:ext cx="1752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Pivot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Tool</a:t>
            </a:r>
          </a:p>
        </p:txBody>
      </p:sp>
      <p:sp>
        <p:nvSpPr>
          <p:cNvPr id="6" name="Rectangle 5"/>
          <p:cNvSpPr/>
          <p:nvPr/>
        </p:nvSpPr>
        <p:spPr>
          <a:xfrm>
            <a:off x="1066800" y="1230868"/>
            <a:ext cx="144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Dolly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Tool</a:t>
            </a:r>
          </a:p>
        </p:txBody>
      </p:sp>
      <p:sp>
        <p:nvSpPr>
          <p:cNvPr id="7" name="Rectangle 6"/>
          <p:cNvSpPr/>
          <p:nvPr/>
        </p:nvSpPr>
        <p:spPr>
          <a:xfrm>
            <a:off x="1066800" y="1611868"/>
            <a:ext cx="152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Roll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Tool</a:t>
            </a:r>
          </a:p>
        </p:txBody>
      </p:sp>
      <p:sp>
        <p:nvSpPr>
          <p:cNvPr id="8" name="Rectangle 7"/>
          <p:cNvSpPr/>
          <p:nvPr/>
        </p:nvSpPr>
        <p:spPr>
          <a:xfrm>
            <a:off x="1066800" y="1992868"/>
            <a:ext cx="1676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Walk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Tool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295400" y="2438400"/>
            <a:ext cx="6172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Using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Shortcut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Keys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Navigate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Viewports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295400" y="2800290"/>
            <a:ext cx="2895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Main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Command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Panel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66800" y="3200400"/>
            <a:ext cx="228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Select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Subpanel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66800" y="3593068"/>
            <a:ext cx="259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Transform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Subpanel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66800" y="3974068"/>
            <a:ext cx="2133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Snap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Subpanel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66800" y="4343400"/>
            <a:ext cx="289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Constrain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Subpanel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66800" y="4724400"/>
            <a:ext cx="205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Edit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Subpanel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304800"/>
            <a:ext cx="991368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ctangle 16"/>
          <p:cNvSpPr/>
          <p:nvPr/>
        </p:nvSpPr>
        <p:spPr>
          <a:xfrm>
            <a:off x="7086600" y="4876800"/>
            <a:ext cx="2133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18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Main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Command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Panel</a:t>
            </a:r>
            <a:r>
              <a:rPr lang="en-US" b="1" i="1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514290"/>
            <a:ext cx="990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KP/L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66800" y="914400"/>
            <a:ext cx="2819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Mini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Transform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Panel</a:t>
            </a:r>
          </a:p>
        </p:txBody>
      </p:sp>
      <p:sp>
        <p:nvSpPr>
          <p:cNvPr id="6" name="Rectangle 5"/>
          <p:cNvSpPr/>
          <p:nvPr/>
        </p:nvSpPr>
        <p:spPr>
          <a:xfrm>
            <a:off x="1066800" y="1219200"/>
            <a:ext cx="190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Keying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Panel</a:t>
            </a:r>
          </a:p>
        </p:txBody>
      </p:sp>
      <p:sp>
        <p:nvSpPr>
          <p:cNvPr id="7" name="Rectangle 6"/>
          <p:cNvSpPr/>
          <p:nvPr/>
        </p:nvSpPr>
        <p:spPr>
          <a:xfrm>
            <a:off x="1066800" y="1524000"/>
            <a:ext cx="320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Animation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Layers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Panel</a:t>
            </a:r>
          </a:p>
        </p:txBody>
      </p:sp>
      <p:sp>
        <p:nvSpPr>
          <p:cNvPr id="8" name="Rectangle 7"/>
          <p:cNvSpPr/>
          <p:nvPr/>
        </p:nvSpPr>
        <p:spPr>
          <a:xfrm>
            <a:off x="1219200" y="1981200"/>
            <a:ext cx="1676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PPG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Button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838200"/>
            <a:ext cx="1929061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4648200" y="4431268"/>
            <a:ext cx="289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/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19</a:t>
            </a:r>
            <a:r>
              <a:rPr lang="en-US" b="1" dirty="0" smtClean="0"/>
              <a:t>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KP/L</a:t>
            </a:r>
            <a:r>
              <a:rPr lang="en-US" b="1" i="1" dirty="0" smtClean="0"/>
              <a:t> </a:t>
            </a:r>
            <a:r>
              <a:rPr lang="en-US" dirty="0" smtClean="0"/>
              <a:t>panel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00" y="2392719"/>
            <a:ext cx="1714500" cy="1950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7391400" y="4419600"/>
            <a:ext cx="1752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 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Local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Transform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property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set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1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95400" y="545812"/>
            <a:ext cx="7543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starting Autodesk Softimage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2014,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the Softimage interface screen along with </a:t>
            </a:r>
            <a:r>
              <a:rPr lang="en-US" sz="16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Netview-Netview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window will be displayed, as shown in Figure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447800" y="1311470"/>
            <a:ext cx="6781800" cy="3636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3124200" y="5071646"/>
            <a:ext cx="4191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Figure 2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The </a:t>
            </a:r>
            <a:r>
              <a:rPr lang="en-US" sz="16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Netview-Netview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window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838200"/>
            <a:ext cx="7162800" cy="1468152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276600" y="2362200"/>
            <a:ext cx="396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21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lower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interface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controls</a:t>
            </a:r>
          </a:p>
        </p:txBody>
      </p:sp>
      <p:sp>
        <p:nvSpPr>
          <p:cNvPr id="6" name="Rectangle 5"/>
          <p:cNvSpPr/>
          <p:nvPr/>
        </p:nvSpPr>
        <p:spPr>
          <a:xfrm>
            <a:off x="1295400" y="468868"/>
            <a:ext cx="28809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Lower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Interface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Controls</a:t>
            </a:r>
          </a:p>
        </p:txBody>
      </p:sp>
      <p:sp>
        <p:nvSpPr>
          <p:cNvPr id="7" name="Rectangle 6"/>
          <p:cNvSpPr/>
          <p:nvPr/>
        </p:nvSpPr>
        <p:spPr>
          <a:xfrm>
            <a:off x="1066800" y="2819400"/>
            <a:ext cx="3124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Timeline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and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Time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Range</a:t>
            </a:r>
          </a:p>
        </p:txBody>
      </p:sp>
      <p:sp>
        <p:nvSpPr>
          <p:cNvPr id="8" name="Rectangle 7"/>
          <p:cNvSpPr/>
          <p:nvPr/>
        </p:nvSpPr>
        <p:spPr>
          <a:xfrm>
            <a:off x="1066800" y="3135868"/>
            <a:ext cx="2667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Open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Script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Editor</a:t>
            </a:r>
          </a:p>
        </p:txBody>
      </p:sp>
      <p:sp>
        <p:nvSpPr>
          <p:cNvPr id="9" name="Rectangle 8"/>
          <p:cNvSpPr/>
          <p:nvPr/>
        </p:nvSpPr>
        <p:spPr>
          <a:xfrm>
            <a:off x="1066800" y="3429000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Open Scene Debugger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66800" y="3733800"/>
            <a:ext cx="304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Playback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Control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Panel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66800" y="4038600"/>
            <a:ext cx="2362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Animation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Panel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524000" y="4419600"/>
            <a:ext cx="2133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err="1" smtClean="0">
                <a:latin typeface="Arial" pitchFamily="34" charset="0"/>
                <a:cs typeface="Arial" pitchFamily="34" charset="0"/>
              </a:rPr>
              <a:t>Autokey</a:t>
            </a:r>
            <a:r>
              <a:rPr lang="en-US" b="1" dirty="0" smtClean="0"/>
              <a:t>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Button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524000" y="4724400"/>
            <a:ext cx="2133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Animation</a:t>
            </a:r>
            <a:r>
              <a:rPr lang="en-US" b="1" dirty="0" smtClean="0"/>
              <a:t>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Button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24000" y="5029200"/>
            <a:ext cx="381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Previous</a:t>
            </a:r>
            <a:r>
              <a:rPr lang="en-US" b="1" dirty="0" smtClean="0"/>
              <a:t>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Key</a:t>
            </a:r>
            <a:r>
              <a:rPr lang="en-US" b="1" dirty="0" smtClean="0"/>
              <a:t>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and</a:t>
            </a:r>
            <a:r>
              <a:rPr lang="en-US" b="1" dirty="0" smtClean="0"/>
              <a:t>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Next</a:t>
            </a:r>
            <a:r>
              <a:rPr lang="en-US" b="1" dirty="0" smtClean="0"/>
              <a:t>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Key</a:t>
            </a:r>
            <a:r>
              <a:rPr lang="en-US" b="1" dirty="0" smtClean="0"/>
              <a:t>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Buttons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524000" y="5334000"/>
            <a:ext cx="426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Set</a:t>
            </a:r>
            <a:r>
              <a:rPr lang="en-US" b="1" dirty="0" smtClean="0"/>
              <a:t>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Key</a:t>
            </a:r>
            <a:r>
              <a:rPr lang="en-US" b="1" dirty="0" smtClean="0"/>
              <a:t>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on</a:t>
            </a:r>
            <a:r>
              <a:rPr lang="en-US" b="1" dirty="0" smtClean="0"/>
              <a:t>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Marked</a:t>
            </a:r>
            <a:r>
              <a:rPr lang="en-US" b="1" dirty="0" smtClean="0"/>
              <a:t>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Parameter</a:t>
            </a:r>
            <a:r>
              <a:rPr lang="en-US" b="1" dirty="0" smtClean="0"/>
              <a:t>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Button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0200" y="838200"/>
            <a:ext cx="2209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Save</a:t>
            </a:r>
            <a:r>
              <a:rPr lang="en-US" b="1" dirty="0" smtClean="0"/>
              <a:t>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Key</a:t>
            </a:r>
            <a:r>
              <a:rPr lang="en-US" b="1" dirty="0" smtClean="0"/>
              <a:t>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Preference</a:t>
            </a:r>
            <a:r>
              <a:rPr lang="en-US" b="1" dirty="0" smtClean="0"/>
              <a:t> 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838200"/>
            <a:ext cx="151447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5410200" y="1905000"/>
            <a:ext cx="381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22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b="1" i="1" dirty="0" smtClean="0"/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flyout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with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various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options</a:t>
            </a:r>
            <a:r>
              <a:rPr lang="en-US" b="1" i="1" dirty="0" smtClean="0"/>
              <a:t>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600200" y="1143000"/>
            <a:ext cx="289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Character</a:t>
            </a:r>
            <a:r>
              <a:rPr lang="en-US" b="1" dirty="0" smtClean="0"/>
              <a:t>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Key</a:t>
            </a:r>
            <a:r>
              <a:rPr lang="en-US" b="1" dirty="0" smtClean="0"/>
              <a:t>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Sets</a:t>
            </a:r>
            <a:r>
              <a:rPr lang="en-US" b="1" dirty="0" smtClean="0"/>
              <a:t>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Button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295400" y="1600200"/>
            <a:ext cx="1447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Main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Shelf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2438400"/>
            <a:ext cx="26289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5486400" y="2743200"/>
            <a:ext cx="3657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23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Marked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Parameter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drop-down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list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with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Lock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and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Clear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Marking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buttons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733800"/>
            <a:ext cx="4572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>
          <a:xfrm>
            <a:off x="5562600" y="5181600"/>
            <a:ext cx="2667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24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Main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Shelf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12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376535"/>
            <a:ext cx="7848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Managing FILES in</a:t>
            </a:r>
            <a:r>
              <a:rPr lang="en-US" b="1" dirty="0" smtClean="0"/>
              <a:t>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Autodesk</a:t>
            </a:r>
            <a:r>
              <a:rPr lang="en-US" b="1" dirty="0" smtClean="0"/>
              <a:t>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Softimage</a:t>
            </a:r>
          </a:p>
        </p:txBody>
      </p:sp>
      <p:sp>
        <p:nvSpPr>
          <p:cNvPr id="5" name="Rectangle 4"/>
          <p:cNvSpPr/>
          <p:nvPr/>
        </p:nvSpPr>
        <p:spPr>
          <a:xfrm>
            <a:off x="1219200" y="838200"/>
            <a:ext cx="3124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Setting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Project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Folder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438400" y="1309709"/>
            <a:ext cx="5400675" cy="3195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3276600" y="4572000"/>
            <a:ext cx="381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 25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New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Project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alog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box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981200" y="849818"/>
            <a:ext cx="6019800" cy="3776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819400" y="4648200"/>
            <a:ext cx="441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26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Project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Manager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dialog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box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95400" y="4572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Creating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Scene</a:t>
            </a:r>
          </a:p>
        </p:txBody>
      </p:sp>
      <p:sp>
        <p:nvSpPr>
          <p:cNvPr id="5" name="Rectangle 4"/>
          <p:cNvSpPr/>
          <p:nvPr/>
        </p:nvSpPr>
        <p:spPr>
          <a:xfrm>
            <a:off x="1295400" y="9906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Opening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Files</a:t>
            </a:r>
          </a:p>
        </p:txBody>
      </p:sp>
      <p:sp>
        <p:nvSpPr>
          <p:cNvPr id="6" name="Rectangle 5"/>
          <p:cNvSpPr/>
          <p:nvPr/>
        </p:nvSpPr>
        <p:spPr>
          <a:xfrm>
            <a:off x="1295400" y="1524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Saving a Scene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974747" y="838200"/>
            <a:ext cx="3842705" cy="310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5029200" y="4038600"/>
            <a:ext cx="373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27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Save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Scene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dialog</a:t>
            </a:r>
            <a:r>
              <a:rPr lang="en-US" b="1" i="1" dirty="0" smtClean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box</a:t>
            </a:r>
          </a:p>
        </p:txBody>
      </p:sp>
      <p:sp>
        <p:nvSpPr>
          <p:cNvPr id="9" name="Rectangle 8"/>
          <p:cNvSpPr/>
          <p:nvPr/>
        </p:nvSpPr>
        <p:spPr>
          <a:xfrm>
            <a:off x="1219200" y="2057400"/>
            <a:ext cx="3733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Exporting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Importing</a:t>
            </a:r>
            <a:r>
              <a:rPr lang="en-US" b="1" dirty="0" smtClean="0"/>
              <a:t> 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Files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14400" y="45273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General</a:t>
            </a:r>
            <a:r>
              <a:rPr lang="en-US" b="1" dirty="0" smtClean="0"/>
              <a:t>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shortcut</a:t>
            </a:r>
            <a:r>
              <a:rPr lang="en-US" b="1" dirty="0" smtClean="0"/>
              <a:t>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keys</a:t>
            </a:r>
          </a:p>
        </p:txBody>
      </p:sp>
      <p:sp>
        <p:nvSpPr>
          <p:cNvPr id="8" name="Rectangle 7"/>
          <p:cNvSpPr/>
          <p:nvPr/>
        </p:nvSpPr>
        <p:spPr>
          <a:xfrm>
            <a:off x="2286000" y="685800"/>
            <a:ext cx="5943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b="1" dirty="0" smtClean="0"/>
              <a:t>Keys	                               	  Functions	</a:t>
            </a:r>
          </a:p>
          <a:p>
            <a:r>
              <a:rPr lang="en-US" dirty="0" smtClean="0"/>
              <a:t>CTRL + N	     	             Open a new scene	</a:t>
            </a:r>
          </a:p>
          <a:p>
            <a:r>
              <a:rPr lang="en-US" dirty="0" smtClean="0"/>
              <a:t>CTRL + O		             Open a scene	</a:t>
            </a:r>
          </a:p>
          <a:p>
            <a:r>
              <a:rPr lang="en-US" dirty="0" smtClean="0"/>
              <a:t>CTRL + S		             Save a scene	</a:t>
            </a:r>
          </a:p>
          <a:p>
            <a:r>
              <a:rPr lang="en-US" dirty="0" smtClean="0"/>
              <a:t>CTRL + ENTER	              Display information of a scene</a:t>
            </a:r>
          </a:p>
          <a:p>
            <a:r>
              <a:rPr lang="en-US" dirty="0" smtClean="0"/>
              <a:t>SHIFT + ENTER	              Display information of selection</a:t>
            </a:r>
          </a:p>
          <a:p>
            <a:r>
              <a:rPr lang="en-US" dirty="0" smtClean="0"/>
              <a:t>CTRL + Q	                                Exit (quit) the application	</a:t>
            </a:r>
          </a:p>
          <a:p>
            <a:r>
              <a:rPr lang="en-US" dirty="0" smtClean="0"/>
              <a:t>ESC	                               Terminate mode / Deactivate tool</a:t>
            </a:r>
          </a:p>
          <a:p>
            <a:r>
              <a:rPr lang="en-US" dirty="0" smtClean="0"/>
              <a:t>1		              Switch to the </a:t>
            </a:r>
            <a:r>
              <a:rPr lang="en-US" b="1" dirty="0" smtClean="0"/>
              <a:t>Model toolbar	</a:t>
            </a:r>
          </a:p>
        </p:txBody>
      </p:sp>
      <p:sp>
        <p:nvSpPr>
          <p:cNvPr id="9" name="Rectangle 8"/>
          <p:cNvSpPr/>
          <p:nvPr/>
        </p:nvSpPr>
        <p:spPr>
          <a:xfrm>
            <a:off x="2286000" y="3429000"/>
            <a:ext cx="64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2		              Switch to the </a:t>
            </a:r>
            <a:r>
              <a:rPr lang="en-US" b="1" dirty="0" smtClean="0"/>
              <a:t>Animate toolbar	</a:t>
            </a:r>
          </a:p>
          <a:p>
            <a:r>
              <a:rPr lang="en-US" dirty="0" smtClean="0"/>
              <a:t>3		              Switch to the </a:t>
            </a:r>
            <a:r>
              <a:rPr lang="en-US" b="1" dirty="0" smtClean="0"/>
              <a:t>Render toolbar	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86000" y="3953470"/>
            <a:ext cx="6629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4		              Switch to the </a:t>
            </a:r>
            <a:r>
              <a:rPr lang="en-US" b="1" dirty="0" smtClean="0"/>
              <a:t>Simulate toolbar	</a:t>
            </a:r>
          </a:p>
          <a:p>
            <a:r>
              <a:rPr lang="en-US" dirty="0" smtClean="0"/>
              <a:t>CTRL + 1	                                Switch to the main toolbar	</a:t>
            </a:r>
          </a:p>
          <a:p>
            <a:r>
              <a:rPr lang="en-US" dirty="0" smtClean="0"/>
              <a:t>CTRL + 2	                                Switch to the </a:t>
            </a:r>
            <a:r>
              <a:rPr lang="en-US" b="1" dirty="0" smtClean="0"/>
              <a:t>Hair toolbar	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86000" y="4791670"/>
            <a:ext cx="701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CTRL + 3                                  Switch to the </a:t>
            </a:r>
            <a:r>
              <a:rPr lang="en-US" b="1" dirty="0" smtClean="0"/>
              <a:t>Weight Paint panel	</a:t>
            </a:r>
          </a:p>
          <a:p>
            <a:r>
              <a:rPr lang="en-US" dirty="0" smtClean="0"/>
              <a:t>DELETE	                               </a:t>
            </a:r>
            <a:r>
              <a:rPr lang="en-US" dirty="0" err="1" smtClean="0"/>
              <a:t>Delete</a:t>
            </a:r>
            <a:r>
              <a:rPr lang="en-US" dirty="0" smtClean="0"/>
              <a:t> the selected object	</a:t>
            </a:r>
          </a:p>
          <a:p>
            <a:r>
              <a:rPr lang="en-US" dirty="0" smtClean="0"/>
              <a:t>ALT + 5	                              Open the </a:t>
            </a:r>
            <a:r>
              <a:rPr lang="en-US" b="1" dirty="0" err="1" smtClean="0"/>
              <a:t>Netview</a:t>
            </a:r>
            <a:r>
              <a:rPr lang="en-US" b="1" dirty="0" smtClean="0"/>
              <a:t> window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838200"/>
            <a:ext cx="7239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CTRL + G	                                Create a group	</a:t>
            </a:r>
          </a:p>
          <a:p>
            <a:r>
              <a:rPr lang="en-US" dirty="0" smtClean="0"/>
              <a:t>CTRL+ SHIFT+ G	               Remove a group	</a:t>
            </a:r>
          </a:p>
          <a:p>
            <a:r>
              <a:rPr lang="en-US" dirty="0" smtClean="0"/>
              <a:t>Z	                                 Zoom and Pan	</a:t>
            </a:r>
          </a:p>
          <a:p>
            <a:r>
              <a:rPr lang="en-US" dirty="0" smtClean="0"/>
              <a:t>SPACEBAR	               Activate the </a:t>
            </a:r>
            <a:r>
              <a:rPr lang="en-US" b="1" dirty="0" smtClean="0"/>
              <a:t>Object mode	</a:t>
            </a:r>
          </a:p>
          <a:p>
            <a:r>
              <a:rPr lang="fr-FR" dirty="0" smtClean="0"/>
              <a:t>T	                                </a:t>
            </a:r>
            <a:r>
              <a:rPr lang="fr-FR" dirty="0" err="1" smtClean="0"/>
              <a:t>Activate</a:t>
            </a:r>
            <a:r>
              <a:rPr lang="fr-FR" dirty="0" smtClean="0"/>
              <a:t> the </a:t>
            </a:r>
            <a:r>
              <a:rPr lang="fr-FR" b="1" dirty="0" smtClean="0"/>
              <a:t>Point mode	</a:t>
            </a:r>
          </a:p>
          <a:p>
            <a:r>
              <a:rPr lang="en-US" dirty="0" smtClean="0"/>
              <a:t>Y	                                Activate the </a:t>
            </a:r>
            <a:r>
              <a:rPr lang="en-US" b="1" dirty="0" smtClean="0"/>
              <a:t>Polygon mode	</a:t>
            </a:r>
          </a:p>
          <a:p>
            <a:r>
              <a:rPr lang="en-US" dirty="0" smtClean="0"/>
              <a:t>C	                                Activate the </a:t>
            </a:r>
            <a:r>
              <a:rPr lang="en-US" b="1" dirty="0" smtClean="0"/>
              <a:t>Rotation Tool	</a:t>
            </a:r>
          </a:p>
          <a:p>
            <a:r>
              <a:rPr lang="en-US" dirty="0" smtClean="0"/>
              <a:t>X	                                Activate the </a:t>
            </a:r>
            <a:r>
              <a:rPr lang="en-US" b="1" dirty="0" smtClean="0"/>
              <a:t>Scaling Tool	</a:t>
            </a:r>
          </a:p>
          <a:p>
            <a:r>
              <a:rPr lang="en-US" dirty="0" smtClean="0"/>
              <a:t>V	                                Activate the </a:t>
            </a:r>
            <a:r>
              <a:rPr lang="en-US" b="1" dirty="0" smtClean="0"/>
              <a:t>Translate Tool	</a:t>
            </a:r>
          </a:p>
          <a:p>
            <a:r>
              <a:rPr lang="en-US" dirty="0" smtClean="0"/>
              <a:t>F12	                                Resize the viewport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295400" y="376535"/>
            <a:ext cx="80772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Alternatively, you can choose File &gt; Interaction Mode from the menu bar to set the interaction mode. On doing so, the Interaction Mode dialog box will be displayed, as shown in Figure 3.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605307" y="1600200"/>
            <a:ext cx="4200086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2667000" y="3276600"/>
            <a:ext cx="4114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srgbClr val="C00000"/>
                </a:solidFill>
              </a:rPr>
              <a:t>Figure </a:t>
            </a:r>
            <a:r>
              <a:rPr lang="fr-FR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fr-FR" b="1" dirty="0" smtClean="0">
                <a:solidFill>
                  <a:srgbClr val="C00000"/>
                </a:solidFill>
              </a:rPr>
              <a:t>  </a:t>
            </a:r>
            <a:r>
              <a:rPr lang="fr-FR" dirty="0" smtClean="0"/>
              <a:t>The </a:t>
            </a:r>
            <a:r>
              <a:rPr lang="fr-FR" b="1" dirty="0">
                <a:solidFill>
                  <a:srgbClr val="C00000"/>
                </a:solidFill>
              </a:rPr>
              <a:t>Interaction Mode </a:t>
            </a:r>
            <a:r>
              <a:rPr lang="fr-FR" dirty="0" err="1"/>
              <a:t>dialog</a:t>
            </a:r>
            <a:r>
              <a:rPr lang="fr-FR" dirty="0"/>
              <a:t> </a:t>
            </a:r>
            <a:r>
              <a:rPr lang="fr-FR" dirty="0" smtClean="0"/>
              <a:t>box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457200"/>
            <a:ext cx="807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 You can use this page to access documentation, release notes, tutorials, new features added in the current release, and the community portal, refer to Figure 4.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362200" y="1810513"/>
            <a:ext cx="4819650" cy="2265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2819400" y="4126468"/>
            <a:ext cx="396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C00000"/>
                </a:solidFill>
              </a:rPr>
              <a:t> 4  </a:t>
            </a:r>
            <a:r>
              <a:rPr lang="en-US" dirty="0" smtClean="0"/>
              <a:t>The</a:t>
            </a:r>
            <a:r>
              <a:rPr lang="en-US" b="1" i="1" dirty="0" smtClean="0"/>
              <a:t> </a:t>
            </a:r>
            <a:r>
              <a:rPr lang="en-US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Softimage</a:t>
            </a:r>
            <a:r>
              <a:rPr lang="en-US" b="1" i="1" dirty="0">
                <a:solidFill>
                  <a:srgbClr val="C00000"/>
                </a:solidFill>
              </a:rPr>
              <a:t> </a:t>
            </a:r>
            <a:r>
              <a:rPr lang="en-US" b="1" dirty="0">
                <a:solidFill>
                  <a:srgbClr val="C00000"/>
                </a:solidFill>
              </a:rPr>
              <a:t>Wiki</a:t>
            </a:r>
            <a:r>
              <a:rPr lang="en-US" b="1" i="1" dirty="0">
                <a:solidFill>
                  <a:srgbClr val="C00000"/>
                </a:solidFill>
              </a:rPr>
              <a:t> </a:t>
            </a:r>
            <a:r>
              <a:rPr lang="en-US" dirty="0"/>
              <a:t>webpage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457200"/>
            <a:ext cx="8077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Understanding</a:t>
            </a:r>
            <a:r>
              <a:rPr lang="en-US" b="1" dirty="0" smtClean="0"/>
              <a:t> </a:t>
            </a:r>
            <a:r>
              <a:rPr lang="en-US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/>
              <a:t> </a:t>
            </a:r>
            <a:r>
              <a:rPr lang="en-US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Autodesk</a:t>
            </a:r>
            <a:r>
              <a:rPr lang="en-US" b="1" dirty="0"/>
              <a:t> </a:t>
            </a:r>
            <a:r>
              <a:rPr lang="en-US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Softimage</a:t>
            </a:r>
            <a:r>
              <a:rPr lang="en-US" b="1" dirty="0"/>
              <a:t>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2014</a:t>
            </a:r>
            <a:r>
              <a:rPr lang="en-US" b="1" dirty="0" smtClean="0"/>
              <a:t> </a:t>
            </a:r>
            <a:endParaRPr lang="en-US" b="1" dirty="0"/>
          </a:p>
          <a:p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interface</a:t>
            </a:r>
            <a:endParaRPr lang="en-US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19200" y="1295400"/>
            <a:ext cx="807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 All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toolbars and panels in this interface are organized in a systematic way, thus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making it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a user-friendly interface, refer to Figure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33600" y="1915968"/>
            <a:ext cx="5105400" cy="273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1981200" y="4648200"/>
            <a:ext cx="563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5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 smtClean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default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interface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of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Autodesk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Softimage</a:t>
            </a:r>
            <a:r>
              <a:rPr lang="en-US" b="1" i="1" dirty="0"/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2014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376534"/>
            <a:ext cx="1600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Title </a:t>
            </a:r>
            <a:r>
              <a:rPr lang="en-US" sz="2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Bar</a:t>
            </a:r>
          </a:p>
        </p:txBody>
      </p:sp>
      <p:sp>
        <p:nvSpPr>
          <p:cNvPr id="5" name="Rectangle 4"/>
          <p:cNvSpPr/>
          <p:nvPr/>
        </p:nvSpPr>
        <p:spPr>
          <a:xfrm>
            <a:off x="1066800" y="838200"/>
            <a:ext cx="1219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95400" y="762000"/>
            <a:ext cx="152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Menu Bar</a:t>
            </a:r>
          </a:p>
        </p:txBody>
      </p:sp>
      <p:sp>
        <p:nvSpPr>
          <p:cNvPr id="8" name="Rectangle 7"/>
          <p:cNvSpPr/>
          <p:nvPr/>
        </p:nvSpPr>
        <p:spPr>
          <a:xfrm>
            <a:off x="1066800" y="3352800"/>
            <a:ext cx="2209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Standard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Menus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66800" y="3733800"/>
            <a:ext cx="205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Toolbar</a:t>
            </a:r>
            <a:r>
              <a:rPr lang="en-US" b="1" dirty="0" smtClean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Menus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66800" y="4114800"/>
            <a:ext cx="251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Face</a:t>
            </a:r>
            <a:r>
              <a:rPr lang="en-US" b="1" dirty="0" smtClean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Robot</a:t>
            </a:r>
            <a:r>
              <a:rPr lang="en-US" b="1" dirty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Menu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371600"/>
            <a:ext cx="5505450" cy="78105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2133600"/>
            <a:ext cx="5486400" cy="79057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sp>
        <p:nvSpPr>
          <p:cNvPr id="14" name="Rectangle 13"/>
          <p:cNvSpPr/>
          <p:nvPr/>
        </p:nvSpPr>
        <p:spPr>
          <a:xfrm>
            <a:off x="2286000" y="2938046"/>
            <a:ext cx="4038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Figure 6 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The menu bar and its sections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66800" y="44958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Construction</a:t>
            </a:r>
            <a:r>
              <a:rPr lang="en-US" b="1" dirty="0" smtClean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Mode</a:t>
            </a:r>
            <a:r>
              <a:rPr lang="en-US" b="1" dirty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Selector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66800" y="4876800"/>
            <a:ext cx="2743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Current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Render</a:t>
            </a:r>
            <a:r>
              <a:rPr lang="en-US" b="1" dirty="0" smtClean="0"/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Pass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066800" y="5257800"/>
            <a:ext cx="2209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Quick</a:t>
            </a:r>
            <a:r>
              <a:rPr lang="en-US" b="1" dirty="0" smtClean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Filter</a:t>
            </a:r>
            <a:r>
              <a:rPr lang="en-US" b="1" dirty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Box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10" grpId="0"/>
      <p:bldP spid="11" grpId="0"/>
      <p:bldP spid="14" grpId="0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468868"/>
            <a:ext cx="1905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Main</a:t>
            </a:r>
            <a:r>
              <a:rPr lang="en-US" b="1" dirty="0" smtClean="0"/>
              <a:t> </a:t>
            </a:r>
            <a:r>
              <a:rPr lang="en-US" sz="20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Toolbar</a:t>
            </a:r>
            <a:r>
              <a:rPr lang="en-US" b="1" dirty="0"/>
              <a:t> 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1600200"/>
            <a:ext cx="104775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2590800" y="3048000"/>
            <a:ext cx="388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7 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sz="1600" dirty="0" err="1">
                <a:latin typeface="Arial" pitchFamily="34" charset="0"/>
                <a:cs typeface="Arial" pitchFamily="34" charset="0"/>
              </a:rPr>
              <a:t>Flyout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showing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toolbar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options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9200" y="838200"/>
            <a:ext cx="807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 The</a:t>
            </a:r>
            <a:r>
              <a:rPr lang="en-US" dirty="0" smtClean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main</a:t>
            </a:r>
            <a:r>
              <a:rPr lang="en-US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toolbar</a:t>
            </a:r>
            <a:r>
              <a:rPr lang="en-US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is</a:t>
            </a:r>
            <a:r>
              <a:rPr lang="en-US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displayed</a:t>
            </a:r>
            <a:r>
              <a:rPr lang="en-US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on</a:t>
            </a:r>
            <a:r>
              <a:rPr lang="en-US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the</a:t>
            </a:r>
            <a:r>
              <a:rPr lang="en-US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left</a:t>
            </a:r>
            <a:r>
              <a:rPr lang="en-US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of</a:t>
            </a:r>
            <a:r>
              <a:rPr lang="en-US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the</a:t>
            </a:r>
            <a:r>
              <a:rPr lang="en-US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interface</a:t>
            </a:r>
            <a:r>
              <a:rPr lang="en-US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screen</a:t>
            </a:r>
            <a:r>
              <a:rPr lang="en-US" dirty="0"/>
              <a:t>.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It</a:t>
            </a:r>
            <a:r>
              <a:rPr lang="en-US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consists</a:t>
            </a:r>
            <a:r>
              <a:rPr lang="en-US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of</a:t>
            </a:r>
            <a:r>
              <a:rPr lang="en-US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a</a:t>
            </a:r>
            <a:r>
              <a:rPr lang="en-US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group</a:t>
            </a:r>
            <a:r>
              <a:rPr lang="en-US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of</a:t>
            </a:r>
            <a:r>
              <a:rPr lang="en-US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toolbars</a:t>
            </a:r>
            <a:r>
              <a:rPr lang="en-US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286000" y="861262"/>
            <a:ext cx="5029200" cy="2670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971800" y="3593068"/>
            <a:ext cx="381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en-US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Clicking</a:t>
            </a:r>
            <a:r>
              <a:rPr lang="en-US" b="1" i="1" dirty="0" smtClean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on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the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dotted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line</a:t>
            </a:r>
          </a:p>
        </p:txBody>
      </p:sp>
      <p:sp>
        <p:nvSpPr>
          <p:cNvPr id="6" name="Rectangle 5"/>
          <p:cNvSpPr/>
          <p:nvPr/>
        </p:nvSpPr>
        <p:spPr>
          <a:xfrm>
            <a:off x="1066800" y="4038600"/>
            <a:ext cx="1371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Model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4431268"/>
            <a:ext cx="1371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Animate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6800" y="4812268"/>
            <a:ext cx="1371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Render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66800" y="5181600"/>
            <a:ext cx="472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ICE</a:t>
            </a:r>
            <a:r>
              <a:rPr lang="en-US" b="1" dirty="0" smtClean="0"/>
              <a:t> (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Interactive</a:t>
            </a:r>
            <a:r>
              <a:rPr lang="en-US" b="1" dirty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Creative</a:t>
            </a:r>
            <a:r>
              <a:rPr lang="en-US" b="1" dirty="0"/>
              <a:t>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Environment</a:t>
            </a:r>
            <a:r>
              <a:rPr lang="en-US" b="1" dirty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  <p:bldP spid="6" grpId="0"/>
      <p:bldP spid="6" grpId="1"/>
      <p:bldP spid="7" grpId="0"/>
      <p:bldP spid="7" grpId="1"/>
      <p:bldP spid="8" grpId="0"/>
      <p:bldP spid="8" grpId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533400"/>
            <a:ext cx="152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Simulate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914400"/>
            <a:ext cx="91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Hair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143000"/>
            <a:ext cx="644727" cy="327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762000"/>
            <a:ext cx="612983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838200"/>
            <a:ext cx="630279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37911" y="914401"/>
            <a:ext cx="624689" cy="3505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0" y="1419225"/>
            <a:ext cx="744824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53200" y="762000"/>
            <a:ext cx="674672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3"/>
          <p:cNvSpPr/>
          <p:nvPr/>
        </p:nvSpPr>
        <p:spPr>
          <a:xfrm>
            <a:off x="3276600" y="4431268"/>
            <a:ext cx="3657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Figure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9 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Different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types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of</a:t>
            </a:r>
            <a:r>
              <a:rPr lang="en-US" b="1" i="1" dirty="0"/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toolbars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4" grpId="0"/>
    </p:bldLst>
  </p:timing>
</p:sld>
</file>

<file path=ppt/theme/theme1.xml><?xml version="1.0" encoding="utf-8"?>
<a:theme xmlns:a="http://schemas.openxmlformats.org/drawingml/2006/main" name="Autodesk Softimage 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Autodesk Softimage 2014</Template>
  <TotalTime>509</TotalTime>
  <Words>702</Words>
  <Application>Microsoft Office PowerPoint</Application>
  <PresentationFormat>On-screen Show (4:3)</PresentationFormat>
  <Paragraphs>147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Autodesk Softimage 2014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Cadcim</dc:creator>
  <cp:lastModifiedBy>Cad cim</cp:lastModifiedBy>
  <cp:revision>117</cp:revision>
  <dcterms:created xsi:type="dcterms:W3CDTF">2012-09-20T06:50:46Z</dcterms:created>
  <dcterms:modified xsi:type="dcterms:W3CDTF">2013-07-09T09:54:32Z</dcterms:modified>
</cp:coreProperties>
</file>