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06" r:id="rId31"/>
    <p:sldId id="285" r:id="rId32"/>
    <p:sldId id="286" r:id="rId33"/>
    <p:sldId id="30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528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16200000">
            <a:off x="-2672834" y="2672835"/>
            <a:ext cx="5715001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3.   Surface and Curve Modeling</a:t>
            </a:r>
            <a:endParaRPr lang="en-US" sz="1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rajan Pro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2735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INTRODUCTION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845403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Surfaces are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NURBS</a:t>
            </a:r>
            <a:r>
              <a:rPr lang="en-US" sz="1600" dirty="0" smtClean="0"/>
              <a:t> (Non-uniform rational basis </a:t>
            </a:r>
            <a:r>
              <a:rPr lang="en-US" sz="1600" dirty="0" err="1" smtClean="0"/>
              <a:t>spline</a:t>
            </a:r>
            <a:r>
              <a:rPr lang="en-US" sz="1600" dirty="0" smtClean="0"/>
              <a:t>) patches that can be mathematically represented as 3D models.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1443335"/>
            <a:ext cx="236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</a:t>
            </a:r>
            <a:r>
              <a:rPr lang="en-US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1828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a sea beach scene by using surface primitives, as shown in Figure 1.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38400" y="2466747"/>
            <a:ext cx="4648200" cy="261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2667000" y="5193268"/>
            <a:ext cx="434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sea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beach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28800" y="1112179"/>
            <a:ext cx="65722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1905000" y="4724400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alignment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backsupport2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with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seatsupport2</a:t>
            </a:r>
            <a:r>
              <a:rPr lang="en-US" b="1" i="1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76400" y="1172672"/>
            <a:ext cx="6957552" cy="336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2057400" y="4566047"/>
            <a:ext cx="5943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11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backsupport3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placed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between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backsupport1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backsupport2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76400" y="1125534"/>
            <a:ext cx="6553200" cy="3621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1752600" y="4724400"/>
            <a:ext cx="647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shape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backsupport3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changed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Wheels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Chair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5000" y="1198300"/>
            <a:ext cx="6400800" cy="355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1905000" y="4724400"/>
            <a:ext cx="632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13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Placing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wheel1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81200" y="1089317"/>
            <a:ext cx="6172200" cy="341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600200" y="4495800"/>
            <a:ext cx="67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Aligning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wheel1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wheel2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52600" y="1026535"/>
            <a:ext cx="6667500" cy="329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1676400" y="4507468"/>
            <a:ext cx="662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render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region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quality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slider</a:t>
            </a:r>
            <a:r>
              <a:rPr lang="en-US" b="1" i="1" dirty="0" smtClean="0"/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Rendering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81200" y="1073580"/>
            <a:ext cx="5591175" cy="311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676400" y="41910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flyout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clicking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black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triangle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68868"/>
            <a:ext cx="251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</a:t>
            </a:r>
            <a:r>
              <a:rPr lang="en-US" b="1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838200"/>
            <a:ext cx="8229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a pot, a bottle, and a vase. You will use curve tool to create the pot,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rotoscopy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method to create the bottle, and the loft method to create the vase, as shown in Figure 17.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91572" y="1752600"/>
            <a:ext cx="5094256" cy="259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438400" y="44312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17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The 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odels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 pot, bottle, and vase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38090"/>
            <a:ext cx="381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Project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Folder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838200"/>
            <a:ext cx="1905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a Pot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77370" y="1371600"/>
            <a:ext cx="5951259" cy="306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00200" y="4495800"/>
            <a:ext cx="67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Shape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curve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Front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60775" y="838200"/>
            <a:ext cx="6165449" cy="306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524000" y="3962400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shape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pot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created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Project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Folder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Beach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Surface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07276" y="1371600"/>
            <a:ext cx="551186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752600" y="4507468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surface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shaded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57400" y="1262925"/>
            <a:ext cx="6324600" cy="311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752600" y="48006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IN" sz="1600" b="1" dirty="0" smtClean="0">
                <a:solidFill>
                  <a:srgbClr val="FF0000"/>
                </a:solidFill>
              </a:rPr>
              <a:t>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IN" sz="1600" dirty="0" err="1" smtClean="0">
                <a:latin typeface="Arial" pitchFamily="34" charset="0"/>
                <a:cs typeface="Arial" pitchFamily="34" charset="0"/>
              </a:rPr>
              <a:t>color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 of the pot changed using the </a:t>
            </a:r>
            <a:r>
              <a:rPr lang="en-IN" sz="1600" b="1" dirty="0" smtClean="0">
                <a:latin typeface="Arial" pitchFamily="34" charset="0"/>
                <a:cs typeface="Arial" pitchFamily="34" charset="0"/>
              </a:rPr>
              <a:t>Invert </a:t>
            </a:r>
            <a:r>
              <a:rPr lang="en-IN" sz="1600" b="1" dirty="0" err="1" smtClean="0">
                <a:latin typeface="Arial" pitchFamily="34" charset="0"/>
                <a:cs typeface="Arial" pitchFamily="34" charset="0"/>
              </a:rPr>
              <a:t>Normals</a:t>
            </a:r>
            <a:r>
              <a:rPr lang="en-IN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N" sz="1600" b="1" dirty="0" smtClean="0">
                <a:latin typeface="Arial" pitchFamily="34" charset="0"/>
                <a:cs typeface="Arial" pitchFamily="34" charset="0"/>
              </a:rPr>
              <a:t>option</a:t>
            </a:r>
            <a:endParaRPr lang="en-IN" sz="16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01463" y="838200"/>
            <a:ext cx="308397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438400" y="4953000"/>
            <a:ext cx="5105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sz="1600" dirty="0" smtClean="0"/>
              <a:t>The </a:t>
            </a:r>
            <a:r>
              <a:rPr lang="en-IN" sz="1600" dirty="0" smtClean="0"/>
              <a:t>image of the bottle displayed in the </a:t>
            </a:r>
            <a:r>
              <a:rPr lang="en-IN" sz="1600" b="1" dirty="0" smtClean="0">
                <a:solidFill>
                  <a:srgbClr val="C00000"/>
                </a:solidFill>
              </a:rPr>
              <a:t>Front Camera : Camera </a:t>
            </a:r>
            <a:r>
              <a:rPr lang="en-IN" sz="1600" b="1" dirty="0" err="1" smtClean="0">
                <a:solidFill>
                  <a:srgbClr val="C00000"/>
                </a:solidFill>
              </a:rPr>
              <a:t>Rotoscopy</a:t>
            </a:r>
            <a:r>
              <a:rPr lang="en-IN" sz="1600" b="1" dirty="0" smtClean="0">
                <a:solidFill>
                  <a:srgbClr val="C00000"/>
                </a:solidFill>
              </a:rPr>
              <a:t> property editor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838200"/>
            <a:ext cx="52863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905000" y="3962400"/>
            <a:ext cx="662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22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outline of bottle created in the Front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00433" y="838200"/>
            <a:ext cx="6228934" cy="318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219200" y="4050268"/>
            <a:ext cx="7315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model of bottle created in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32934" y="838200"/>
            <a:ext cx="463890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676400" y="3886200"/>
            <a:ext cx="6781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Circles transformed and scaled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57400" y="1156395"/>
            <a:ext cx="5867400" cy="298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828800" y="4157246"/>
            <a:ext cx="6477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lofted 3d model of vase displayed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 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51054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688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3 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a 3D model of a hat by using surface mesh, as shown in Figure 26.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447800"/>
            <a:ext cx="4724400" cy="352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743200" y="50292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model of hat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838200"/>
            <a:ext cx="502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Basic Structure of the Hat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676400"/>
            <a:ext cx="53244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590800" y="4081046"/>
            <a:ext cx="533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Points selected in the Front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990600"/>
            <a:ext cx="7086600" cy="307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524000" y="4126468"/>
            <a:ext cx="7162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points scaled uniformly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00200" y="843661"/>
            <a:ext cx="6934200" cy="30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676400" y="3886200"/>
            <a:ext cx="6781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29 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points scaled uniformly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74313" y="1066800"/>
            <a:ext cx="6585973" cy="366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914400" y="51503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Beach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Umbrella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4000" y="4800600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canopy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to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top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pole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all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00200" y="839146"/>
            <a:ext cx="6934200" cy="3015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76400" y="3886200"/>
            <a:ext cx="6781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Selected points scaled along the Y axis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Modifying the Shape of the Hat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143000"/>
            <a:ext cx="53530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133600" y="3547646"/>
            <a:ext cx="58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Points selected in the Top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8200"/>
            <a:ext cx="7086600" cy="308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524000" y="4038600"/>
            <a:ext cx="701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Selected points scaled along the Z axis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75785" y="838200"/>
            <a:ext cx="6230629" cy="308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038600"/>
            <a:ext cx="701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33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Point selected in 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9" y="925439"/>
            <a:ext cx="7162801" cy="311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524000" y="4081046"/>
            <a:ext cx="7086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the selected points along the Y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axis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838200"/>
            <a:ext cx="7620000" cy="3308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219200" y="4191000"/>
            <a:ext cx="7543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Points selected in the Front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7162800" cy="313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295400" y="4038600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the points up along the Y direction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15620"/>
            <a:ext cx="7467600" cy="327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524000" y="4267200"/>
            <a:ext cx="7162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Points selected in the Right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14400"/>
            <a:ext cx="7315200" cy="3210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447800" y="4191000"/>
            <a:ext cx="7086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the points down along the Y direction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70181"/>
            <a:ext cx="7315200" cy="316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371600" y="4191000"/>
            <a:ext cx="7162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Points selected in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Top and Right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4400" y="438090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Seat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Supports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Chair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769071" y="942975"/>
            <a:ext cx="382493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2209800" y="4800600"/>
            <a:ext cx="510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seatsupport1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NURBS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Surface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Mesh : Bend Op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38200"/>
            <a:ext cx="6981901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524000" y="3962400"/>
            <a:ext cx="693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down the points along the Y direction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914400"/>
            <a:ext cx="4876800" cy="116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47800" y="2057400"/>
            <a:ext cx="685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hat : NURBS Surface Mesh : Open/Close Surface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743200"/>
            <a:ext cx="5638800" cy="251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133600" y="5334000"/>
            <a:ext cx="579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hole created in the selected area of hat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0902" y="875893"/>
            <a:ext cx="7269698" cy="316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371600" y="4114800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Selecting points in 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881062"/>
            <a:ext cx="7490054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295400" y="4191000"/>
            <a:ext cx="7391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selected points scaled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Rings Around the Hat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990600"/>
            <a:ext cx="6705600" cy="2893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752600" y="3962400"/>
            <a:ext cx="662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the points up along the Y direction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00200" y="1328028"/>
            <a:ext cx="6477783" cy="283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00200" y="4114800"/>
            <a:ext cx="64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hat model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14400"/>
            <a:ext cx="7239000" cy="316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114800"/>
            <a:ext cx="701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the torus up along the Y axis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28624"/>
            <a:ext cx="7315200" cy="318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191000"/>
            <a:ext cx="693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points to be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scaled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7391400" cy="321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47800" y="4114800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Modifying torus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90600"/>
            <a:ext cx="732262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47800" y="4267200"/>
            <a:ext cx="7162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the torus1 along the Y axis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44046" y="990600"/>
            <a:ext cx="710958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524000" y="4507468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b="1" dirty="0" smtClean="0"/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seatsupport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beach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surface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8200"/>
            <a:ext cx="6934200" cy="300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47800" y="3886200"/>
            <a:ext cx="685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Scaling torus1 in 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066800"/>
            <a:ext cx="6858000" cy="3006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828800" y="4114800"/>
            <a:ext cx="6705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output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838200"/>
            <a:ext cx="121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70C0"/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88817" y="838200"/>
            <a:ext cx="718895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1447800" y="4639270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Alignment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seatsupport1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seatsupport2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4400" y="438090"/>
            <a:ext cx="3505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Seat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Chair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90590" y="880345"/>
            <a:ext cx="6801020" cy="384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1371600" y="4812268"/>
            <a:ext cx="731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Points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05000" y="1107275"/>
            <a:ext cx="6510337" cy="360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905000" y="4724400"/>
            <a:ext cx="647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modified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shape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914400" y="468868"/>
            <a:ext cx="495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Back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Supports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Chair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33600" y="1300527"/>
            <a:ext cx="5824537" cy="324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14"/>
          <p:cNvSpPr/>
          <p:nvPr/>
        </p:nvSpPr>
        <p:spPr>
          <a:xfrm>
            <a:off x="2133600" y="4495800"/>
            <a:ext cx="579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Alignment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backsupport1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with</a:t>
            </a:r>
            <a:r>
              <a:rPr lang="en-US" b="1" i="1" dirty="0" smtClean="0"/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seatsupport1</a:t>
            </a:r>
            <a:r>
              <a:rPr lang="en-US" b="1" i="1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theme/theme1.xml><?xml version="1.0" encoding="utf-8"?>
<a:theme xmlns:a="http://schemas.openxmlformats.org/drawingml/2006/main" name="Autodesk Softimag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Autodesk Softimage 2014</Template>
  <TotalTime>948</TotalTime>
  <Words>673</Words>
  <Application>Microsoft Office PowerPoint</Application>
  <PresentationFormat>On-screen Show (4:3)</PresentationFormat>
  <Paragraphs>76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Autodesk Softimage 2014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Cadcim</dc:creator>
  <cp:lastModifiedBy>Cad cim</cp:lastModifiedBy>
  <cp:revision>235</cp:revision>
  <dcterms:created xsi:type="dcterms:W3CDTF">2012-09-20T06:50:46Z</dcterms:created>
  <dcterms:modified xsi:type="dcterms:W3CDTF">2013-07-10T04:24:27Z</dcterms:modified>
</cp:coreProperties>
</file>