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9" r:id="rId24"/>
    <p:sldId id="280" r:id="rId25"/>
    <p:sldId id="282" r:id="rId26"/>
    <p:sldId id="283" r:id="rId27"/>
    <p:sldId id="284" r:id="rId28"/>
    <p:sldId id="285" r:id="rId29"/>
    <p:sldId id="286" r:id="rId30"/>
    <p:sldId id="287" r:id="rId31"/>
    <p:sldId id="288" r:id="rId32"/>
    <p:sldId id="289"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114"/>
      </p:cViewPr>
      <p:guideLst>
        <p:guide orient="horz" pos="528"/>
        <p:guide pos="576"/>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3713DCD9-01D6-4AD4-BA57-5D9F974F6286}" type="datetimeFigureOut">
              <a:rPr lang="en-US" smtClean="0"/>
              <a:pPr/>
              <a:t>7/10/2013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3F315EC-39C7-4B32-83C6-B99D6046197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3713DCD9-01D6-4AD4-BA57-5D9F974F6286}" type="datetimeFigureOut">
              <a:rPr lang="en-US" smtClean="0"/>
              <a:pPr/>
              <a:t>7/10/2013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3F315EC-39C7-4B32-83C6-B99D6046197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3713DCD9-01D6-4AD4-BA57-5D9F974F6286}" type="datetimeFigureOut">
              <a:rPr lang="en-US" smtClean="0"/>
              <a:pPr/>
              <a:t>7/10/2013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3F315EC-39C7-4B32-83C6-B99D6046197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3713DCD9-01D6-4AD4-BA57-5D9F974F6286}" type="datetimeFigureOut">
              <a:rPr lang="en-US" smtClean="0"/>
              <a:pPr/>
              <a:t>7/10/2013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3F315EC-39C7-4B32-83C6-B99D6046197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3713DCD9-01D6-4AD4-BA57-5D9F974F6286}" type="datetimeFigureOut">
              <a:rPr lang="en-US" smtClean="0"/>
              <a:pPr/>
              <a:t>7/10/2013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3F315EC-39C7-4B32-83C6-B99D6046197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713DCD9-01D6-4AD4-BA57-5D9F974F6286}" type="datetimeFigureOut">
              <a:rPr lang="en-US" smtClean="0"/>
              <a:pPr/>
              <a:t>7/10/2013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53F315EC-39C7-4B32-83C6-B99D6046197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3713DCD9-01D6-4AD4-BA57-5D9F974F6286}" type="datetimeFigureOut">
              <a:rPr lang="en-US" smtClean="0"/>
              <a:pPr/>
              <a:t>7/10/2013</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53F315EC-39C7-4B32-83C6-B99D6046197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3713DCD9-01D6-4AD4-BA57-5D9F974F6286}" type="datetimeFigureOut">
              <a:rPr lang="en-US" smtClean="0"/>
              <a:pPr/>
              <a:t>7/10/2013</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53F315EC-39C7-4B32-83C6-B99D6046197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3713DCD9-01D6-4AD4-BA57-5D9F974F6286}" type="datetimeFigureOut">
              <a:rPr lang="en-US" smtClean="0"/>
              <a:pPr/>
              <a:t>7/10/2013</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53F315EC-39C7-4B32-83C6-B99D6046197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713DCD9-01D6-4AD4-BA57-5D9F974F6286}" type="datetimeFigureOut">
              <a:rPr lang="en-US" smtClean="0"/>
              <a:pPr/>
              <a:t>7/10/2013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53F315EC-39C7-4B32-83C6-B99D6046197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713DCD9-01D6-4AD4-BA57-5D9F974F6286}" type="datetimeFigureOut">
              <a:rPr lang="en-US" smtClean="0"/>
              <a:pPr/>
              <a:t>7/10/2013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53F315EC-39C7-4B32-83C6-B99D6046197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rot="16200000">
            <a:off x="-2657445" y="2657446"/>
            <a:ext cx="5715001" cy="400110"/>
          </a:xfrm>
          <a:prstGeom prst="rect">
            <a:avLst/>
          </a:prstGeom>
          <a:solidFill>
            <a:schemeClr val="bg1">
              <a:lumMod val="75000"/>
            </a:schemeClr>
          </a:solidFill>
          <a:ln w="3175">
            <a:solidFill>
              <a:schemeClr val="tx1"/>
            </a:solidFill>
          </a:ln>
          <a:effectLst>
            <a:glow rad="63500">
              <a:schemeClr val="accent1">
                <a:satMod val="175000"/>
                <a:alpha val="40000"/>
              </a:schemeClr>
            </a:glow>
          </a:effectLst>
        </p:spPr>
        <p:txBody>
          <a:bodyPr>
            <a:spAutoFit/>
          </a:bodyPr>
          <a:lstStyle/>
          <a:p>
            <a:pPr algn="ctr">
              <a:defRPr/>
            </a:pPr>
            <a:r>
              <a:rPr lang="en-US" sz="2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ajan Pro" pitchFamily="18" charset="0"/>
              </a:rPr>
              <a:t>5.   Introduction   to </a:t>
            </a:r>
            <a:r>
              <a:rPr lang="en-US" sz="2000" b="1" cap="all" spc="0" baseline="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ajan Pro" pitchFamily="18" charset="0"/>
              </a:rPr>
              <a:t> </a:t>
            </a:r>
            <a:r>
              <a:rPr lang="en-US" sz="2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ajan Pro" pitchFamily="18" charset="0"/>
              </a:rPr>
              <a:t>Lighting</a:t>
            </a:r>
            <a:endParaRPr lang="en-US" sz="2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ajan Pro" pitchFamily="18" charset="0"/>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452735"/>
            <a:ext cx="3124200" cy="461665"/>
          </a:xfrm>
          <a:prstGeom prst="rect">
            <a:avLst/>
          </a:prstGeom>
        </p:spPr>
        <p:txBody>
          <a:bodyPr wrap="square">
            <a:spAutoFit/>
          </a:bodyPr>
          <a:lstStyle/>
          <a:p>
            <a:pPr>
              <a:buFont typeface="Wingdings" pitchFamily="2" charset="2"/>
              <a:buChar char="Ø"/>
            </a:pPr>
            <a:r>
              <a:rPr lang="en-US" sz="2400" b="1" dirty="0" smtClean="0">
                <a:solidFill>
                  <a:srgbClr val="C00000"/>
                </a:solidFill>
                <a:latin typeface="Arial" pitchFamily="34" charset="0"/>
                <a:cs typeface="Arial" pitchFamily="34" charset="0"/>
              </a:rPr>
              <a:t>  INTRODUCTION</a:t>
            </a:r>
            <a:endParaRPr lang="en-US" sz="2400" dirty="0">
              <a:solidFill>
                <a:srgbClr val="C00000"/>
              </a:solidFill>
              <a:latin typeface="Arial" pitchFamily="34" charset="0"/>
              <a:cs typeface="Arial" pitchFamily="34" charset="0"/>
            </a:endParaRPr>
          </a:p>
        </p:txBody>
      </p:sp>
      <p:sp>
        <p:nvSpPr>
          <p:cNvPr id="5" name="Rectangle 4"/>
          <p:cNvSpPr/>
          <p:nvPr/>
        </p:nvSpPr>
        <p:spPr>
          <a:xfrm>
            <a:off x="914400" y="845403"/>
            <a:ext cx="8229600" cy="830997"/>
          </a:xfrm>
          <a:prstGeom prst="rect">
            <a:avLst/>
          </a:prstGeom>
        </p:spPr>
        <p:txBody>
          <a:bodyPr wrap="square">
            <a:spAutoFit/>
          </a:bodyPr>
          <a:lstStyle/>
          <a:p>
            <a:r>
              <a:rPr lang="en-US" sz="1600" dirty="0" smtClean="0">
                <a:latin typeface="Arial" pitchFamily="34" charset="0"/>
                <a:cs typeface="Arial" pitchFamily="34" charset="0"/>
              </a:rPr>
              <a:t>In this chapter, you will learn about the essential lighting tools and their features. You will also learn how the various types of lights work and are used to produce different lighting effects in Softimage. </a:t>
            </a:r>
            <a:endParaRPr lang="en-US" sz="1600" dirty="0">
              <a:latin typeface="Arial" pitchFamily="34" charset="0"/>
              <a:cs typeface="Arial" pitchFamily="34" charset="0"/>
            </a:endParaRPr>
          </a:p>
        </p:txBody>
      </p:sp>
      <p:sp>
        <p:nvSpPr>
          <p:cNvPr id="8" name="Rectangle 7"/>
          <p:cNvSpPr/>
          <p:nvPr/>
        </p:nvSpPr>
        <p:spPr>
          <a:xfrm>
            <a:off x="914400" y="1828800"/>
            <a:ext cx="4572000" cy="400110"/>
          </a:xfrm>
          <a:prstGeom prst="rect">
            <a:avLst/>
          </a:prstGeom>
        </p:spPr>
        <p:txBody>
          <a:bodyPr>
            <a:spAutoFit/>
          </a:bodyPr>
          <a:lstStyle/>
          <a:p>
            <a:r>
              <a:rPr lang="en-US" sz="2000" b="1" dirty="0" smtClean="0">
                <a:solidFill>
                  <a:srgbClr val="0070C0"/>
                </a:solidFill>
                <a:latin typeface="Arial" pitchFamily="34" charset="0"/>
                <a:cs typeface="Arial" pitchFamily="34" charset="0"/>
              </a:rPr>
              <a:t>Infinite Light</a:t>
            </a:r>
          </a:p>
        </p:txBody>
      </p:sp>
      <p:pic>
        <p:nvPicPr>
          <p:cNvPr id="15362" name="Picture 2"/>
          <p:cNvPicPr>
            <a:picLocks noChangeAspect="1" noChangeArrowheads="1"/>
          </p:cNvPicPr>
          <p:nvPr/>
        </p:nvPicPr>
        <p:blipFill>
          <a:blip r:embed="rId2" cstate="print"/>
          <a:srcRect/>
          <a:stretch>
            <a:fillRect/>
          </a:stretch>
        </p:blipFill>
        <p:spPr bwMode="auto">
          <a:xfrm>
            <a:off x="2971800" y="1981200"/>
            <a:ext cx="4495800" cy="3058547"/>
          </a:xfrm>
          <a:prstGeom prst="rect">
            <a:avLst/>
          </a:prstGeom>
          <a:noFill/>
          <a:ln w="9525">
            <a:noFill/>
            <a:miter lim="800000"/>
            <a:headEnd/>
            <a:tailEnd/>
          </a:ln>
          <a:effectLst/>
        </p:spPr>
      </p:pic>
      <p:sp>
        <p:nvSpPr>
          <p:cNvPr id="10" name="Rectangle 9"/>
          <p:cNvSpPr/>
          <p:nvPr/>
        </p:nvSpPr>
        <p:spPr>
          <a:xfrm>
            <a:off x="2971800" y="5105400"/>
            <a:ext cx="4572000" cy="338554"/>
          </a:xfrm>
          <a:prstGeom prst="rect">
            <a:avLst/>
          </a:prstGeom>
        </p:spPr>
        <p:txBody>
          <a:bodyPr>
            <a:spAutoFit/>
          </a:bodyPr>
          <a:lstStyle/>
          <a:p>
            <a:pPr algn="ctr"/>
            <a:r>
              <a:rPr lang="en-US" sz="1600" b="1" dirty="0" smtClean="0">
                <a:solidFill>
                  <a:srgbClr val="FF0000"/>
                </a:solidFill>
                <a:latin typeface="Arial" pitchFamily="34" charset="0"/>
                <a:cs typeface="Arial" pitchFamily="34" charset="0"/>
              </a:rPr>
              <a:t>Figure 1  </a:t>
            </a:r>
            <a:r>
              <a:rPr lang="en-US" sz="1600" dirty="0" smtClean="0">
                <a:latin typeface="Arial" pitchFamily="34" charset="0"/>
                <a:cs typeface="Arial" pitchFamily="34" charset="0"/>
              </a:rPr>
              <a:t>A scene lit by the Infinite light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par>
                                <p:cTn id="11" presetID="9" presetClass="entr" presetSubtype="0" fill="hold" grpId="1"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dissolve">
                                      <p:cBhvr>
                                        <p:cTn id="13" dur="500"/>
                                        <p:tgtEl>
                                          <p:spTgt spid="4"/>
                                        </p:tgtEl>
                                      </p:cBhvr>
                                    </p:animEffect>
                                  </p:childTnLst>
                                </p:cTn>
                              </p:par>
                              <p:par>
                                <p:cTn id="14" presetID="9" presetClass="entr" presetSubtype="0" fill="hold" grpId="1"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dissolve">
                                      <p:cBhvr>
                                        <p:cTn id="16" dur="500"/>
                                        <p:tgtEl>
                                          <p:spTgt spid="5"/>
                                        </p:tgtEl>
                                      </p:cBhvr>
                                    </p:animEffect>
                                  </p:childTnLst>
                                </p:cTn>
                              </p:par>
                              <p:par>
                                <p:cTn id="17" presetID="9" presetClass="entr" presetSubtype="0" fill="hold" grpId="2"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dissolve">
                                      <p:cBhvr>
                                        <p:cTn id="19" dur="500"/>
                                        <p:tgtEl>
                                          <p:spTgt spid="4"/>
                                        </p:tgtEl>
                                      </p:cBhvr>
                                    </p:animEffect>
                                  </p:childTnLst>
                                </p:cTn>
                              </p:par>
                              <p:par>
                                <p:cTn id="20" presetID="9" presetClass="entr" presetSubtype="0" fill="hold" grpId="2"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dissolve">
                                      <p:cBhvr>
                                        <p:cTn id="22" dur="500"/>
                                        <p:tgtEl>
                                          <p:spTgt spid="5"/>
                                        </p:tgtEl>
                                      </p:cBhvr>
                                    </p:animEffect>
                                  </p:childTnLst>
                                </p:cTn>
                              </p:par>
                              <p:par>
                                <p:cTn id="23" presetID="9" presetClass="entr" presetSubtype="0" fill="hold" grpId="3"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dissolve">
                                      <p:cBhvr>
                                        <p:cTn id="25" dur="500"/>
                                        <p:tgtEl>
                                          <p:spTgt spid="4"/>
                                        </p:tgtEl>
                                      </p:cBhvr>
                                    </p:animEffect>
                                  </p:childTnLst>
                                </p:cTn>
                              </p:par>
                              <p:par>
                                <p:cTn id="26" presetID="9" presetClass="entr" presetSubtype="0" fill="hold" grpId="3"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dissolve">
                                      <p:cBhvr>
                                        <p:cTn id="28" dur="500"/>
                                        <p:tgtEl>
                                          <p:spTgt spid="5"/>
                                        </p:tgtEl>
                                      </p:cBhvr>
                                    </p:animEffect>
                                  </p:childTnLst>
                                </p:cTn>
                              </p:par>
                              <p:par>
                                <p:cTn id="29" presetID="9" presetClass="entr" presetSubtype="0" fill="hold" grpId="4"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dissolve">
                                      <p:cBhvr>
                                        <p:cTn id="31" dur="500"/>
                                        <p:tgtEl>
                                          <p:spTgt spid="4"/>
                                        </p:tgtEl>
                                      </p:cBhvr>
                                    </p:animEffect>
                                  </p:childTnLst>
                                </p:cTn>
                              </p:par>
                              <p:par>
                                <p:cTn id="32" presetID="9" presetClass="entr" presetSubtype="0" fill="hold" grpId="4"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dissolve">
                                      <p:cBhvr>
                                        <p:cTn id="34" dur="500"/>
                                        <p:tgtEl>
                                          <p:spTgt spid="5"/>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dissolve">
                                      <p:cBhvr>
                                        <p:cTn id="37" dur="500"/>
                                        <p:tgtEl>
                                          <p:spTgt spid="8"/>
                                        </p:tgtEl>
                                      </p:cBhvr>
                                    </p:animEffect>
                                  </p:childTnLst>
                                </p:cTn>
                              </p:par>
                              <p:par>
                                <p:cTn id="38" presetID="9" presetClass="entr" presetSubtype="0" fill="hold" nodeType="withEffect">
                                  <p:stCondLst>
                                    <p:cond delay="0"/>
                                  </p:stCondLst>
                                  <p:childTnLst>
                                    <p:set>
                                      <p:cBhvr>
                                        <p:cTn id="39" dur="1" fill="hold">
                                          <p:stCondLst>
                                            <p:cond delay="0"/>
                                          </p:stCondLst>
                                        </p:cTn>
                                        <p:tgtEl>
                                          <p:spTgt spid="15362"/>
                                        </p:tgtEl>
                                        <p:attrNameLst>
                                          <p:attrName>style.visibility</p:attrName>
                                        </p:attrNameLst>
                                      </p:cBhvr>
                                      <p:to>
                                        <p:strVal val="visible"/>
                                      </p:to>
                                    </p:set>
                                    <p:animEffect transition="in" filter="dissolve">
                                      <p:cBhvr>
                                        <p:cTn id="40" dur="500"/>
                                        <p:tgtEl>
                                          <p:spTgt spid="15362"/>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dissolve">
                                      <p:cBhvr>
                                        <p:cTn id="4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4" grpId="2"/>
      <p:bldP spid="4" grpId="3"/>
      <p:bldP spid="4" grpId="4"/>
      <p:bldP spid="5" grpId="0"/>
      <p:bldP spid="5" grpId="1"/>
      <p:bldP spid="5" grpId="2"/>
      <p:bldP spid="5" grpId="3"/>
      <p:bldP spid="5" grpId="4"/>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cstate="print"/>
          <a:srcRect/>
          <a:stretch>
            <a:fillRect/>
          </a:stretch>
        </p:blipFill>
        <p:spPr bwMode="auto">
          <a:xfrm>
            <a:off x="2362200" y="838200"/>
            <a:ext cx="5551069" cy="3733800"/>
          </a:xfrm>
          <a:prstGeom prst="rect">
            <a:avLst/>
          </a:prstGeom>
          <a:noFill/>
          <a:ln w="9525">
            <a:noFill/>
            <a:miter lim="800000"/>
            <a:headEnd/>
            <a:tailEnd/>
          </a:ln>
          <a:effectLst/>
        </p:spPr>
      </p:pic>
      <p:sp>
        <p:nvSpPr>
          <p:cNvPr id="6" name="Rectangle 5"/>
          <p:cNvSpPr/>
          <p:nvPr/>
        </p:nvSpPr>
        <p:spPr>
          <a:xfrm>
            <a:off x="2133600" y="4648200"/>
            <a:ext cx="5638800" cy="338554"/>
          </a:xfrm>
          <a:prstGeom prst="rect">
            <a:avLst/>
          </a:prstGeom>
        </p:spPr>
        <p:txBody>
          <a:bodyPr wrap="square">
            <a:spAutoFit/>
          </a:bodyPr>
          <a:lstStyle/>
          <a:p>
            <a:pPr algn="ctr"/>
            <a:r>
              <a:rPr lang="en-US" sz="1600" b="1" dirty="0" smtClean="0">
                <a:solidFill>
                  <a:srgbClr val="FF0000"/>
                </a:solidFill>
                <a:latin typeface="Arial" pitchFamily="34" charset="0"/>
                <a:cs typeface="Arial" pitchFamily="34" charset="0"/>
              </a:rPr>
              <a:t>Figure 10  </a:t>
            </a:r>
            <a:r>
              <a:rPr lang="en-US" sz="1600" dirty="0" smtClean="0">
                <a:latin typeface="Arial" pitchFamily="34" charset="0"/>
                <a:cs typeface="Arial" pitchFamily="34" charset="0"/>
              </a:rPr>
              <a:t>The rendered image of the car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dissolve">
                                      <p:cBhvr>
                                        <p:cTn id="7" dur="500"/>
                                        <p:tgtEl>
                                          <p:spTgt spid="24578"/>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cstate="print"/>
          <a:srcRect/>
          <a:stretch>
            <a:fillRect/>
          </a:stretch>
        </p:blipFill>
        <p:spPr bwMode="auto">
          <a:xfrm>
            <a:off x="2438400" y="838200"/>
            <a:ext cx="5429250" cy="3389532"/>
          </a:xfrm>
          <a:prstGeom prst="rect">
            <a:avLst/>
          </a:prstGeom>
          <a:noFill/>
          <a:ln w="9525">
            <a:noFill/>
            <a:miter lim="800000"/>
            <a:headEnd/>
            <a:tailEnd/>
          </a:ln>
          <a:effectLst/>
        </p:spPr>
      </p:pic>
      <p:sp>
        <p:nvSpPr>
          <p:cNvPr id="9" name="Rectangle 8"/>
          <p:cNvSpPr/>
          <p:nvPr/>
        </p:nvSpPr>
        <p:spPr>
          <a:xfrm>
            <a:off x="2438400" y="4343400"/>
            <a:ext cx="5410200" cy="338554"/>
          </a:xfrm>
          <a:prstGeom prst="rect">
            <a:avLst/>
          </a:prstGeom>
        </p:spPr>
        <p:txBody>
          <a:bodyPr wrap="square">
            <a:spAutoFit/>
          </a:bodyPr>
          <a:lstStyle/>
          <a:p>
            <a:pPr algn="ctr"/>
            <a:r>
              <a:rPr lang="en-US" sz="1600" b="1" dirty="0" smtClean="0">
                <a:solidFill>
                  <a:srgbClr val="FF0000"/>
                </a:solidFill>
                <a:latin typeface="Arial" pitchFamily="34" charset="0"/>
                <a:cs typeface="Arial" pitchFamily="34" charset="0"/>
              </a:rPr>
              <a:t>Figure 11  </a:t>
            </a:r>
            <a:r>
              <a:rPr lang="en-US" sz="1600" dirty="0" smtClean="0">
                <a:latin typeface="Arial" pitchFamily="34" charset="0"/>
                <a:cs typeface="Arial" pitchFamily="34" charset="0"/>
              </a:rPr>
              <a:t>The curve drawn below the lights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par>
                                <p:cTn id="8" presetID="9" presetClass="entr" presetSubtype="0" fill="hold" nodeType="withEffect">
                                  <p:stCondLst>
                                    <p:cond delay="0"/>
                                  </p:stCondLst>
                                  <p:childTnLst>
                                    <p:set>
                                      <p:cBhvr>
                                        <p:cTn id="9" dur="1" fill="hold">
                                          <p:stCondLst>
                                            <p:cond delay="0"/>
                                          </p:stCondLst>
                                        </p:cTn>
                                        <p:tgtEl>
                                          <p:spTgt spid="25602"/>
                                        </p:tgtEl>
                                        <p:attrNameLst>
                                          <p:attrName>style.visibility</p:attrName>
                                        </p:attrNameLst>
                                      </p:cBhvr>
                                      <p:to>
                                        <p:strVal val="visible"/>
                                      </p:to>
                                    </p:set>
                                    <p:animEffect transition="in" filter="dissolve">
                                      <p:cBhvr>
                                        <p:cTn id="10" dur="500"/>
                                        <p:tgtEl>
                                          <p:spTgt spid="25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828800" y="838200"/>
            <a:ext cx="6477000" cy="2803047"/>
          </a:xfrm>
          <a:prstGeom prst="rect">
            <a:avLst/>
          </a:prstGeom>
          <a:noFill/>
          <a:ln w="9525">
            <a:noFill/>
            <a:miter lim="800000"/>
            <a:headEnd/>
            <a:tailEnd/>
          </a:ln>
          <a:effectLst/>
        </p:spPr>
      </p:pic>
      <p:sp>
        <p:nvSpPr>
          <p:cNvPr id="3" name="Rectangle 2"/>
          <p:cNvSpPr/>
          <p:nvPr/>
        </p:nvSpPr>
        <p:spPr>
          <a:xfrm>
            <a:off x="1752600" y="3733800"/>
            <a:ext cx="6553200" cy="338554"/>
          </a:xfrm>
          <a:prstGeom prst="rect">
            <a:avLst/>
          </a:prstGeom>
        </p:spPr>
        <p:txBody>
          <a:bodyPr wrap="square">
            <a:spAutoFit/>
          </a:bodyPr>
          <a:lstStyle/>
          <a:p>
            <a:pPr algn="ctr"/>
            <a:r>
              <a:rPr lang="en-US" sz="1600" b="1" dirty="0" smtClean="0">
                <a:solidFill>
                  <a:srgbClr val="FF0000"/>
                </a:solidFill>
                <a:latin typeface="Arial" pitchFamily="34" charset="0"/>
                <a:cs typeface="Arial" pitchFamily="34" charset="0"/>
              </a:rPr>
              <a:t>Figure 12  </a:t>
            </a:r>
            <a:r>
              <a:rPr lang="en-US" sz="1600" dirty="0" smtClean="0">
                <a:latin typeface="Arial" pitchFamily="34" charset="0"/>
                <a:cs typeface="Arial" pitchFamily="34" charset="0"/>
              </a:rPr>
              <a:t>Moving </a:t>
            </a:r>
            <a:r>
              <a:rPr lang="en-US" sz="1600" dirty="0" err="1" smtClean="0">
                <a:latin typeface="Arial" pitchFamily="34" charset="0"/>
                <a:cs typeface="Arial" pitchFamily="34" charset="0"/>
              </a:rPr>
              <a:t>polymsh</a:t>
            </a:r>
            <a:r>
              <a:rPr lang="en-US" sz="1600" dirty="0" smtClean="0">
                <a:latin typeface="Arial" pitchFamily="34" charset="0"/>
                <a:cs typeface="Arial" pitchFamily="34" charset="0"/>
              </a:rPr>
              <a:t> by using the Translate Tool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dissolve">
                                      <p:cBhvr>
                                        <p:cTn id="7" dur="500"/>
                                        <p:tgtEl>
                                          <p:spTgt spid="102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ssolve">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1676400" y="838200"/>
            <a:ext cx="6477000" cy="3342968"/>
          </a:xfrm>
          <a:prstGeom prst="rect">
            <a:avLst/>
          </a:prstGeom>
          <a:noFill/>
          <a:ln w="9525">
            <a:noFill/>
            <a:miter lim="800000"/>
            <a:headEnd/>
            <a:tailEnd/>
          </a:ln>
          <a:effectLst/>
        </p:spPr>
      </p:pic>
      <p:sp>
        <p:nvSpPr>
          <p:cNvPr id="3" name="Rectangle 2"/>
          <p:cNvSpPr/>
          <p:nvPr/>
        </p:nvSpPr>
        <p:spPr>
          <a:xfrm>
            <a:off x="1676400" y="4278868"/>
            <a:ext cx="6477000" cy="338554"/>
          </a:xfrm>
          <a:prstGeom prst="rect">
            <a:avLst/>
          </a:prstGeom>
        </p:spPr>
        <p:txBody>
          <a:bodyPr wrap="square">
            <a:spAutoFit/>
          </a:bodyPr>
          <a:lstStyle/>
          <a:p>
            <a:pPr algn="ctr"/>
            <a:r>
              <a:rPr lang="en-US" sz="1600" b="1" dirty="0" smtClean="0">
                <a:solidFill>
                  <a:srgbClr val="FF0000"/>
                </a:solidFill>
                <a:latin typeface="Arial" pitchFamily="34" charset="0"/>
                <a:cs typeface="Arial" pitchFamily="34" charset="0"/>
              </a:rPr>
              <a:t>Figure 13  </a:t>
            </a:r>
            <a:r>
              <a:rPr lang="en-US" sz="1600" dirty="0" smtClean="0">
                <a:latin typeface="Arial" pitchFamily="34" charset="0"/>
                <a:cs typeface="Arial" pitchFamily="34" charset="0"/>
              </a:rPr>
              <a:t>Scaling down the polymsh1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dissolve">
                                      <p:cBhvr>
                                        <p:cTn id="7" dur="500"/>
                                        <p:tgtEl>
                                          <p:spTgt spid="205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ssolve">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1981200" y="838200"/>
            <a:ext cx="6034087" cy="3796821"/>
          </a:xfrm>
          <a:prstGeom prst="rect">
            <a:avLst/>
          </a:prstGeom>
          <a:noFill/>
          <a:ln w="9525">
            <a:noFill/>
            <a:miter lim="800000"/>
            <a:headEnd/>
            <a:tailEnd/>
          </a:ln>
          <a:effectLst/>
        </p:spPr>
      </p:pic>
      <p:sp>
        <p:nvSpPr>
          <p:cNvPr id="3" name="Rectangle 2"/>
          <p:cNvSpPr/>
          <p:nvPr/>
        </p:nvSpPr>
        <p:spPr>
          <a:xfrm>
            <a:off x="1066800" y="4724400"/>
            <a:ext cx="7924800" cy="338554"/>
          </a:xfrm>
          <a:prstGeom prst="rect">
            <a:avLst/>
          </a:prstGeom>
        </p:spPr>
        <p:txBody>
          <a:bodyPr wrap="square">
            <a:spAutoFit/>
          </a:bodyPr>
          <a:lstStyle/>
          <a:p>
            <a:pPr algn="ctr"/>
            <a:r>
              <a:rPr lang="en-US" sz="1600" b="1" dirty="0" smtClean="0">
                <a:solidFill>
                  <a:srgbClr val="FF0000"/>
                </a:solidFill>
                <a:latin typeface="Arial" pitchFamily="34" charset="0"/>
                <a:cs typeface="Arial" pitchFamily="34" charset="0"/>
              </a:rPr>
              <a:t>Figure 14  </a:t>
            </a:r>
            <a:r>
              <a:rPr lang="en-US" sz="1600" dirty="0" smtClean="0">
                <a:latin typeface="Arial" pitchFamily="34" charset="0"/>
                <a:cs typeface="Arial" pitchFamily="34" charset="0"/>
              </a:rPr>
              <a:t>Placement of the point lights and render view in the Camera viewport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dissolve">
                                      <p:cBhvr>
                                        <p:cTn id="7" dur="500"/>
                                        <p:tgtEl>
                                          <p:spTgt spid="307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ssolve">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4400" y="468868"/>
            <a:ext cx="4572000" cy="400110"/>
          </a:xfrm>
          <a:prstGeom prst="rect">
            <a:avLst/>
          </a:prstGeom>
        </p:spPr>
        <p:txBody>
          <a:bodyPr>
            <a:spAutoFit/>
          </a:bodyPr>
          <a:lstStyle/>
          <a:p>
            <a:r>
              <a:rPr lang="en-US" sz="2000" b="1" dirty="0" smtClean="0">
                <a:solidFill>
                  <a:srgbClr val="0070C0"/>
                </a:solidFill>
                <a:latin typeface="Arial" pitchFamily="34" charset="0"/>
                <a:cs typeface="Arial" pitchFamily="34" charset="0"/>
              </a:rPr>
              <a:t>Creating the Environment Lighting </a:t>
            </a:r>
          </a:p>
        </p:txBody>
      </p:sp>
      <p:pic>
        <p:nvPicPr>
          <p:cNvPr id="4098" name="Picture 2"/>
          <p:cNvPicPr>
            <a:picLocks noChangeAspect="1" noChangeArrowheads="1"/>
          </p:cNvPicPr>
          <p:nvPr/>
        </p:nvPicPr>
        <p:blipFill>
          <a:blip r:embed="rId2" cstate="print"/>
          <a:srcRect/>
          <a:stretch>
            <a:fillRect/>
          </a:stretch>
        </p:blipFill>
        <p:spPr bwMode="auto">
          <a:xfrm>
            <a:off x="1371600" y="1143000"/>
            <a:ext cx="3581399" cy="4038600"/>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cstate="print"/>
          <a:srcRect/>
          <a:stretch>
            <a:fillRect/>
          </a:stretch>
        </p:blipFill>
        <p:spPr bwMode="auto">
          <a:xfrm>
            <a:off x="4953000" y="1143000"/>
            <a:ext cx="3581400" cy="4038600"/>
          </a:xfrm>
          <a:prstGeom prst="rect">
            <a:avLst/>
          </a:prstGeom>
          <a:noFill/>
          <a:ln w="9525">
            <a:noFill/>
            <a:miter lim="800000"/>
            <a:headEnd/>
            <a:tailEnd/>
          </a:ln>
          <a:effectLst/>
        </p:spPr>
      </p:pic>
      <p:sp>
        <p:nvSpPr>
          <p:cNvPr id="8" name="Rectangle 7"/>
          <p:cNvSpPr/>
          <p:nvPr/>
        </p:nvSpPr>
        <p:spPr>
          <a:xfrm>
            <a:off x="1371600" y="5221069"/>
            <a:ext cx="7162800" cy="338554"/>
          </a:xfrm>
          <a:prstGeom prst="rect">
            <a:avLst/>
          </a:prstGeom>
        </p:spPr>
        <p:txBody>
          <a:bodyPr wrap="square">
            <a:spAutoFit/>
          </a:bodyPr>
          <a:lstStyle/>
          <a:p>
            <a:pPr algn="ctr"/>
            <a:r>
              <a:rPr lang="en-US" sz="1600" b="1" dirty="0" smtClean="0">
                <a:solidFill>
                  <a:srgbClr val="FF0000"/>
                </a:solidFill>
                <a:latin typeface="Arial" pitchFamily="34" charset="0"/>
                <a:cs typeface="Arial" pitchFamily="34" charset="0"/>
              </a:rPr>
              <a:t>Figure 15  </a:t>
            </a:r>
            <a:r>
              <a:rPr lang="en-US" sz="1600" dirty="0" smtClean="0">
                <a:latin typeface="Arial" pitchFamily="34" charset="0"/>
                <a:cs typeface="Arial" pitchFamily="34" charset="0"/>
              </a:rPr>
              <a:t>Aligning the sphere in </a:t>
            </a:r>
            <a:r>
              <a:rPr lang="en-US" sz="1600" dirty="0" smtClean="0">
                <a:latin typeface="Arial" pitchFamily="34" charset="0"/>
                <a:cs typeface="Arial" pitchFamily="34" charset="0"/>
              </a:rPr>
              <a:t>viewports </a:t>
            </a:r>
            <a:endParaRPr lang="en-US" sz="16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dissolve">
                                      <p:cBhvr>
                                        <p:cTn id="7" dur="500"/>
                                        <p:tgtEl>
                                          <p:spTgt spid="4098"/>
                                        </p:tgtEl>
                                      </p:cBhvr>
                                    </p:animEffect>
                                  </p:childTnLst>
                                </p:cTn>
                              </p:par>
                              <p:par>
                                <p:cTn id="8" presetID="9"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dissolve">
                                      <p:cBhvr>
                                        <p:cTn id="10" dur="500"/>
                                        <p:tgtEl>
                                          <p:spTgt spid="8"/>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dissolve">
                                      <p:cBhvr>
                                        <p:cTn id="13" dur="500"/>
                                        <p:tgtEl>
                                          <p:spTgt spid="4"/>
                                        </p:tgtEl>
                                      </p:cBhvr>
                                    </p:animEffect>
                                  </p:childTnLst>
                                </p:cTn>
                              </p:par>
                              <p:par>
                                <p:cTn id="14" presetID="9" presetClass="entr" presetSubtype="0" fill="hold" nodeType="withEffect">
                                  <p:stCondLst>
                                    <p:cond delay="0"/>
                                  </p:stCondLst>
                                  <p:childTnLst>
                                    <p:set>
                                      <p:cBhvr>
                                        <p:cTn id="15" dur="1" fill="hold">
                                          <p:stCondLst>
                                            <p:cond delay="0"/>
                                          </p:stCondLst>
                                        </p:cTn>
                                        <p:tgtEl>
                                          <p:spTgt spid="4098"/>
                                        </p:tgtEl>
                                        <p:attrNameLst>
                                          <p:attrName>style.visibility</p:attrName>
                                        </p:attrNameLst>
                                      </p:cBhvr>
                                      <p:to>
                                        <p:strVal val="visible"/>
                                      </p:to>
                                    </p:set>
                                    <p:animEffect transition="in" filter="dissolve">
                                      <p:cBhvr>
                                        <p:cTn id="16" dur="500"/>
                                        <p:tgtEl>
                                          <p:spTgt spid="4098"/>
                                        </p:tgtEl>
                                      </p:cBhvr>
                                    </p:animEffect>
                                  </p:childTnLst>
                                </p:cTn>
                              </p:par>
                              <p:par>
                                <p:cTn id="17" presetID="9" presetClass="entr" presetSubtype="0" fill="hold" nodeType="withEffect">
                                  <p:stCondLst>
                                    <p:cond delay="0"/>
                                  </p:stCondLst>
                                  <p:childTnLst>
                                    <p:set>
                                      <p:cBhvr>
                                        <p:cTn id="18" dur="1" fill="hold">
                                          <p:stCondLst>
                                            <p:cond delay="0"/>
                                          </p:stCondLst>
                                        </p:cTn>
                                        <p:tgtEl>
                                          <p:spTgt spid="4099"/>
                                        </p:tgtEl>
                                        <p:attrNameLst>
                                          <p:attrName>style.visibility</p:attrName>
                                        </p:attrNameLst>
                                      </p:cBhvr>
                                      <p:to>
                                        <p:strVal val="visible"/>
                                      </p:to>
                                    </p:set>
                                    <p:animEffect transition="in" filter="dissolve">
                                      <p:cBhvr>
                                        <p:cTn id="19" dur="500"/>
                                        <p:tgtEl>
                                          <p:spTgt spid="4099"/>
                                        </p:tgtEl>
                                      </p:cBhvr>
                                    </p:animEffect>
                                  </p:childTnLst>
                                </p:cTn>
                              </p:par>
                              <p:par>
                                <p:cTn id="20" presetID="9" presetClass="entr" presetSubtype="0" fill="hold" grpId="1"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dissolve">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8"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2819400" y="838200"/>
            <a:ext cx="3810000" cy="2514600"/>
          </a:xfrm>
          <a:prstGeom prst="rect">
            <a:avLst/>
          </a:prstGeom>
          <a:noFill/>
          <a:ln w="9525">
            <a:noFill/>
            <a:miter lim="800000"/>
            <a:headEnd/>
            <a:tailEnd/>
          </a:ln>
          <a:effectLst/>
        </p:spPr>
      </p:pic>
      <p:sp>
        <p:nvSpPr>
          <p:cNvPr id="6" name="Rectangle 5"/>
          <p:cNvSpPr/>
          <p:nvPr/>
        </p:nvSpPr>
        <p:spPr>
          <a:xfrm>
            <a:off x="2895600" y="3429000"/>
            <a:ext cx="4572000" cy="584775"/>
          </a:xfrm>
          <a:prstGeom prst="rect">
            <a:avLst/>
          </a:prstGeom>
        </p:spPr>
        <p:txBody>
          <a:bodyPr wrap="square">
            <a:spAutoFit/>
          </a:bodyPr>
          <a:lstStyle/>
          <a:p>
            <a:r>
              <a:rPr lang="en-US" sz="1600" b="1" dirty="0" smtClean="0">
                <a:solidFill>
                  <a:srgbClr val="FF0000"/>
                </a:solidFill>
                <a:latin typeface="Arial" pitchFamily="34" charset="0"/>
                <a:cs typeface="Arial" pitchFamily="34" charset="0"/>
              </a:rPr>
              <a:t>Figure 16  </a:t>
            </a:r>
            <a:r>
              <a:rPr lang="en-US" sz="1600" dirty="0" smtClean="0">
                <a:latin typeface="Arial" pitchFamily="34" charset="0"/>
                <a:cs typeface="Arial" pitchFamily="34" charset="0"/>
              </a:rPr>
              <a:t>Partial image of the </a:t>
            </a:r>
            <a:r>
              <a:rPr lang="en-US" sz="1600" b="1" dirty="0" smtClean="0">
                <a:solidFill>
                  <a:srgbClr val="FF0000"/>
                </a:solidFill>
                <a:latin typeface="Arial" pitchFamily="34" charset="0"/>
                <a:cs typeface="Arial" pitchFamily="34" charset="0"/>
              </a:rPr>
              <a:t>sphere : Material# : Gradient</a:t>
            </a:r>
            <a:r>
              <a:rPr lang="en-US" sz="1600" b="1" dirty="0" smtClean="0">
                <a:latin typeface="Arial" pitchFamily="34" charset="0"/>
                <a:cs typeface="Arial" pitchFamily="34" charset="0"/>
              </a:rPr>
              <a:t> </a:t>
            </a:r>
            <a:r>
              <a:rPr lang="en-US" sz="1600" dirty="0" smtClean="0">
                <a:latin typeface="Arial" pitchFamily="34" charset="0"/>
                <a:cs typeface="Arial" pitchFamily="34" charset="0"/>
              </a:rPr>
              <a:t>property editor</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dissolve">
                                      <p:cBhvr>
                                        <p:cTn id="7" dur="500"/>
                                        <p:tgtEl>
                                          <p:spTgt spid="512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14400" y="468868"/>
            <a:ext cx="4572000" cy="400110"/>
          </a:xfrm>
          <a:prstGeom prst="rect">
            <a:avLst/>
          </a:prstGeom>
        </p:spPr>
        <p:txBody>
          <a:bodyPr>
            <a:spAutoFit/>
          </a:bodyPr>
          <a:lstStyle/>
          <a:p>
            <a:r>
              <a:rPr lang="en-US" sz="2000" b="1" dirty="0" smtClean="0">
                <a:solidFill>
                  <a:srgbClr val="0070C0"/>
                </a:solidFill>
                <a:latin typeface="Arial" pitchFamily="34" charset="0"/>
                <a:cs typeface="Arial" pitchFamily="34" charset="0"/>
              </a:rPr>
              <a:t>Saving and Rendering the Scene</a:t>
            </a:r>
          </a:p>
        </p:txBody>
      </p:sp>
      <p:pic>
        <p:nvPicPr>
          <p:cNvPr id="6146" name="Picture 2"/>
          <p:cNvPicPr>
            <a:picLocks noChangeAspect="1" noChangeArrowheads="1"/>
          </p:cNvPicPr>
          <p:nvPr/>
        </p:nvPicPr>
        <p:blipFill>
          <a:blip r:embed="rId2" cstate="print"/>
          <a:srcRect/>
          <a:stretch>
            <a:fillRect/>
          </a:stretch>
        </p:blipFill>
        <p:spPr bwMode="auto">
          <a:xfrm>
            <a:off x="3962400" y="885825"/>
            <a:ext cx="3143250" cy="2009775"/>
          </a:xfrm>
          <a:prstGeom prst="rect">
            <a:avLst/>
          </a:prstGeom>
          <a:noFill/>
          <a:ln w="9525">
            <a:noFill/>
            <a:miter lim="800000"/>
            <a:headEnd/>
            <a:tailEnd/>
          </a:ln>
          <a:effectLst/>
        </p:spPr>
      </p:pic>
      <p:sp>
        <p:nvSpPr>
          <p:cNvPr id="9" name="Rectangle 8"/>
          <p:cNvSpPr/>
          <p:nvPr/>
        </p:nvSpPr>
        <p:spPr>
          <a:xfrm>
            <a:off x="3276600" y="2967335"/>
            <a:ext cx="4572000" cy="584775"/>
          </a:xfrm>
          <a:prstGeom prst="rect">
            <a:avLst/>
          </a:prstGeom>
        </p:spPr>
        <p:txBody>
          <a:bodyPr>
            <a:spAutoFit/>
          </a:bodyPr>
          <a:lstStyle/>
          <a:p>
            <a:r>
              <a:rPr lang="en-US" sz="1600" b="1" dirty="0" smtClean="0">
                <a:solidFill>
                  <a:srgbClr val="FF0000"/>
                </a:solidFill>
                <a:latin typeface="Arial" pitchFamily="34" charset="0"/>
                <a:cs typeface="Arial" pitchFamily="34" charset="0"/>
              </a:rPr>
              <a:t>Figure 17  </a:t>
            </a:r>
            <a:r>
              <a:rPr lang="en-US" sz="1600" dirty="0" smtClean="0">
                <a:latin typeface="Arial" pitchFamily="34" charset="0"/>
                <a:cs typeface="Arial" pitchFamily="34" charset="0"/>
              </a:rPr>
              <a:t>The dialog box showing the </a:t>
            </a:r>
            <a:r>
              <a:rPr lang="en-US" sz="1600" b="1" dirty="0" smtClean="0">
                <a:solidFill>
                  <a:srgbClr val="FF0000"/>
                </a:solidFill>
                <a:latin typeface="Arial" pitchFamily="34" charset="0"/>
                <a:cs typeface="Arial" pitchFamily="34" charset="0"/>
              </a:rPr>
              <a:t>RGB</a:t>
            </a:r>
            <a:r>
              <a:rPr lang="en-US" sz="1600" dirty="0" smtClean="0">
                <a:latin typeface="Arial" pitchFamily="34" charset="0"/>
                <a:cs typeface="Arial" pitchFamily="34" charset="0"/>
              </a:rPr>
              <a:t> button changes to </a:t>
            </a:r>
            <a:r>
              <a:rPr lang="en-US" sz="1600" b="1" dirty="0" smtClean="0">
                <a:solidFill>
                  <a:srgbClr val="FF0000"/>
                </a:solidFill>
                <a:latin typeface="Arial" pitchFamily="34" charset="0"/>
                <a:cs typeface="Arial" pitchFamily="34" charset="0"/>
              </a:rPr>
              <a:t>HSV</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nodeType="withEffect">
                                  <p:stCondLst>
                                    <p:cond delay="0"/>
                                  </p:stCondLst>
                                  <p:childTnLst>
                                    <p:set>
                                      <p:cBhvr>
                                        <p:cTn id="9" dur="1" fill="hold">
                                          <p:stCondLst>
                                            <p:cond delay="0"/>
                                          </p:stCondLst>
                                        </p:cTn>
                                        <p:tgtEl>
                                          <p:spTgt spid="6146"/>
                                        </p:tgtEl>
                                        <p:attrNameLst>
                                          <p:attrName>style.visibility</p:attrName>
                                        </p:attrNameLst>
                                      </p:cBhvr>
                                      <p:to>
                                        <p:strVal val="visible"/>
                                      </p:to>
                                    </p:set>
                                    <p:animEffect transition="in" filter="dissolve">
                                      <p:cBhvr>
                                        <p:cTn id="10" dur="500"/>
                                        <p:tgtEl>
                                          <p:spTgt spid="6146"/>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dissolv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2590800" y="838200"/>
            <a:ext cx="5105400" cy="3901296"/>
          </a:xfrm>
          <a:prstGeom prst="rect">
            <a:avLst/>
          </a:prstGeom>
          <a:noFill/>
          <a:ln w="9525">
            <a:noFill/>
            <a:miter lim="800000"/>
            <a:headEnd/>
            <a:tailEnd/>
          </a:ln>
          <a:effectLst/>
        </p:spPr>
      </p:pic>
      <p:sp>
        <p:nvSpPr>
          <p:cNvPr id="5" name="Rectangle 4"/>
          <p:cNvSpPr/>
          <p:nvPr/>
        </p:nvSpPr>
        <p:spPr>
          <a:xfrm>
            <a:off x="2514600" y="4724400"/>
            <a:ext cx="5181600" cy="338554"/>
          </a:xfrm>
          <a:prstGeom prst="rect">
            <a:avLst/>
          </a:prstGeom>
        </p:spPr>
        <p:txBody>
          <a:bodyPr wrap="square">
            <a:spAutoFit/>
          </a:bodyPr>
          <a:lstStyle/>
          <a:p>
            <a:r>
              <a:rPr lang="en-US" sz="1600" b="1" dirty="0" smtClean="0">
                <a:solidFill>
                  <a:srgbClr val="FF0000"/>
                </a:solidFill>
                <a:latin typeface="Arial" pitchFamily="34" charset="0"/>
                <a:cs typeface="Arial" pitchFamily="34" charset="0"/>
              </a:rPr>
              <a:t>Figure 18  </a:t>
            </a:r>
            <a:r>
              <a:rPr lang="en-US" sz="1600" dirty="0" smtClean="0">
                <a:latin typeface="Arial" pitchFamily="34" charset="0"/>
                <a:cs typeface="Arial" pitchFamily="34" charset="0"/>
              </a:rPr>
              <a:t>The final rendered output of the scene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dissolve">
                                      <p:cBhvr>
                                        <p:cTn id="7" dur="500"/>
                                        <p:tgtEl>
                                          <p:spTgt spid="717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468868"/>
            <a:ext cx="2209800" cy="461665"/>
          </a:xfrm>
          <a:prstGeom prst="rect">
            <a:avLst/>
          </a:prstGeom>
        </p:spPr>
        <p:txBody>
          <a:bodyPr wrap="square">
            <a:spAutoFit/>
          </a:bodyPr>
          <a:lstStyle/>
          <a:p>
            <a:pPr>
              <a:buFont typeface="Wingdings" pitchFamily="2" charset="2"/>
              <a:buChar char="Ø"/>
            </a:pPr>
            <a:r>
              <a:rPr lang="en-US" sz="2400" b="1" dirty="0" smtClean="0">
                <a:solidFill>
                  <a:srgbClr val="C00000"/>
                </a:solidFill>
                <a:latin typeface="Arial" pitchFamily="34" charset="0"/>
                <a:cs typeface="Arial" pitchFamily="34" charset="0"/>
              </a:rPr>
              <a:t>  Tutorial 2</a:t>
            </a:r>
          </a:p>
        </p:txBody>
      </p:sp>
      <p:sp>
        <p:nvSpPr>
          <p:cNvPr id="6" name="Rectangle 5"/>
          <p:cNvSpPr/>
          <p:nvPr/>
        </p:nvSpPr>
        <p:spPr>
          <a:xfrm>
            <a:off x="914400" y="838200"/>
            <a:ext cx="8382000" cy="338554"/>
          </a:xfrm>
          <a:prstGeom prst="rect">
            <a:avLst/>
          </a:prstGeom>
        </p:spPr>
        <p:txBody>
          <a:bodyPr wrap="square">
            <a:spAutoFit/>
          </a:bodyPr>
          <a:lstStyle/>
          <a:p>
            <a:r>
              <a:rPr lang="en-US" sz="1600" dirty="0" smtClean="0">
                <a:latin typeface="Arial" pitchFamily="34" charset="0"/>
                <a:cs typeface="Arial" pitchFamily="34" charset="0"/>
              </a:rPr>
              <a:t>In this tutorial, you will create a volumetric light effect in the scene, as shown in Figure 19. </a:t>
            </a:r>
            <a:endParaRPr lang="en-US" sz="1600" dirty="0">
              <a:latin typeface="Arial" pitchFamily="34" charset="0"/>
              <a:cs typeface="Arial" pitchFamily="34" charset="0"/>
            </a:endParaRPr>
          </a:p>
        </p:txBody>
      </p:sp>
      <p:pic>
        <p:nvPicPr>
          <p:cNvPr id="8194" name="Picture 2"/>
          <p:cNvPicPr>
            <a:picLocks noChangeAspect="1" noChangeArrowheads="1"/>
          </p:cNvPicPr>
          <p:nvPr/>
        </p:nvPicPr>
        <p:blipFill>
          <a:blip r:embed="rId2" cstate="print"/>
          <a:srcRect/>
          <a:stretch>
            <a:fillRect/>
          </a:stretch>
        </p:blipFill>
        <p:spPr bwMode="auto">
          <a:xfrm>
            <a:off x="2819400" y="1371600"/>
            <a:ext cx="4714875" cy="3582629"/>
          </a:xfrm>
          <a:prstGeom prst="rect">
            <a:avLst/>
          </a:prstGeom>
          <a:noFill/>
          <a:ln w="9525">
            <a:noFill/>
            <a:miter lim="800000"/>
            <a:headEnd/>
            <a:tailEnd/>
          </a:ln>
          <a:effectLst/>
        </p:spPr>
      </p:pic>
      <p:sp>
        <p:nvSpPr>
          <p:cNvPr id="7" name="Rectangle 6"/>
          <p:cNvSpPr/>
          <p:nvPr/>
        </p:nvSpPr>
        <p:spPr>
          <a:xfrm>
            <a:off x="2514600" y="5040868"/>
            <a:ext cx="5334000" cy="338554"/>
          </a:xfrm>
          <a:prstGeom prst="rect">
            <a:avLst/>
          </a:prstGeom>
        </p:spPr>
        <p:txBody>
          <a:bodyPr wrap="square">
            <a:spAutoFit/>
          </a:bodyPr>
          <a:lstStyle/>
          <a:p>
            <a:pPr algn="ctr"/>
            <a:r>
              <a:rPr lang="en-US" sz="1600" b="1" dirty="0" smtClean="0">
                <a:solidFill>
                  <a:srgbClr val="FF0000"/>
                </a:solidFill>
                <a:latin typeface="Arial" pitchFamily="34" charset="0"/>
                <a:cs typeface="Arial" pitchFamily="34" charset="0"/>
              </a:rPr>
              <a:t>Figure 19  </a:t>
            </a:r>
            <a:r>
              <a:rPr lang="en-US" sz="1600" dirty="0" smtClean="0">
                <a:latin typeface="Arial" pitchFamily="34" charset="0"/>
                <a:cs typeface="Arial" pitchFamily="34" charset="0"/>
              </a:rPr>
              <a:t>The final output with volumetric light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par>
                                <p:cTn id="11" presetID="9" presetClass="entr" presetSubtype="0" fill="hold" nodeType="withEffect">
                                  <p:stCondLst>
                                    <p:cond delay="0"/>
                                  </p:stCondLst>
                                  <p:childTnLst>
                                    <p:set>
                                      <p:cBhvr>
                                        <p:cTn id="12" dur="1" fill="hold">
                                          <p:stCondLst>
                                            <p:cond delay="0"/>
                                          </p:stCondLst>
                                        </p:cTn>
                                        <p:tgtEl>
                                          <p:spTgt spid="8194"/>
                                        </p:tgtEl>
                                        <p:attrNameLst>
                                          <p:attrName>style.visibility</p:attrName>
                                        </p:attrNameLst>
                                      </p:cBhvr>
                                      <p:to>
                                        <p:strVal val="visible"/>
                                      </p:to>
                                    </p:set>
                                    <p:animEffect transition="in" filter="dissolve">
                                      <p:cBhvr>
                                        <p:cTn id="13" dur="500"/>
                                        <p:tgtEl>
                                          <p:spTgt spid="8194"/>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dissolv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14400" y="438090"/>
            <a:ext cx="1828800" cy="400110"/>
          </a:xfrm>
          <a:prstGeom prst="rect">
            <a:avLst/>
          </a:prstGeom>
        </p:spPr>
        <p:txBody>
          <a:bodyPr wrap="square">
            <a:spAutoFit/>
          </a:bodyPr>
          <a:lstStyle/>
          <a:p>
            <a:r>
              <a:rPr lang="en-US" sz="2000" b="1" dirty="0" smtClean="0">
                <a:solidFill>
                  <a:srgbClr val="0070C0"/>
                </a:solidFill>
                <a:latin typeface="Arial" pitchFamily="34" charset="0"/>
                <a:cs typeface="Arial" pitchFamily="34" charset="0"/>
              </a:rPr>
              <a:t>Point Light</a:t>
            </a:r>
          </a:p>
        </p:txBody>
      </p:sp>
      <p:pic>
        <p:nvPicPr>
          <p:cNvPr id="16386" name="Picture 2"/>
          <p:cNvPicPr>
            <a:picLocks noChangeAspect="1" noChangeArrowheads="1"/>
          </p:cNvPicPr>
          <p:nvPr/>
        </p:nvPicPr>
        <p:blipFill>
          <a:blip r:embed="rId2"/>
          <a:stretch>
            <a:fillRect/>
          </a:stretch>
        </p:blipFill>
        <p:spPr bwMode="auto">
          <a:xfrm>
            <a:off x="2971800" y="875828"/>
            <a:ext cx="5562600" cy="3525342"/>
          </a:xfrm>
          <a:prstGeom prst="rect">
            <a:avLst/>
          </a:prstGeom>
          <a:noFill/>
          <a:ln w="9525">
            <a:noFill/>
            <a:miter lim="800000"/>
            <a:headEnd/>
            <a:tailEnd/>
          </a:ln>
          <a:effectLst/>
        </p:spPr>
      </p:pic>
      <p:sp>
        <p:nvSpPr>
          <p:cNvPr id="11" name="Rectangle 10"/>
          <p:cNvSpPr/>
          <p:nvPr/>
        </p:nvSpPr>
        <p:spPr>
          <a:xfrm>
            <a:off x="2895600" y="4495800"/>
            <a:ext cx="5943600" cy="338554"/>
          </a:xfrm>
          <a:prstGeom prst="rect">
            <a:avLst/>
          </a:prstGeom>
        </p:spPr>
        <p:txBody>
          <a:bodyPr wrap="square">
            <a:spAutoFit/>
          </a:bodyPr>
          <a:lstStyle/>
          <a:p>
            <a:pPr algn="ctr"/>
            <a:r>
              <a:rPr lang="en-US" sz="1600" b="1" dirty="0" smtClean="0">
                <a:solidFill>
                  <a:srgbClr val="FF0000"/>
                </a:solidFill>
                <a:latin typeface="Arial" pitchFamily="34" charset="0"/>
                <a:cs typeface="Arial" pitchFamily="34" charset="0"/>
              </a:rPr>
              <a:t>Figure 2</a:t>
            </a:r>
            <a:r>
              <a:rPr lang="en-US" sz="1600" dirty="0" smtClean="0">
                <a:latin typeface="Arial" pitchFamily="34" charset="0"/>
                <a:cs typeface="Arial" pitchFamily="34" charset="0"/>
              </a:rPr>
              <a:t>  A scene illuminated using a Point light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nodeType="withEffect">
                                  <p:stCondLst>
                                    <p:cond delay="0"/>
                                  </p:stCondLst>
                                  <p:childTnLst>
                                    <p:set>
                                      <p:cBhvr>
                                        <p:cTn id="9" dur="1" fill="hold">
                                          <p:stCondLst>
                                            <p:cond delay="0"/>
                                          </p:stCondLst>
                                        </p:cTn>
                                        <p:tgtEl>
                                          <p:spTgt spid="16386"/>
                                        </p:tgtEl>
                                        <p:attrNameLst>
                                          <p:attrName>style.visibility</p:attrName>
                                        </p:attrNameLst>
                                      </p:cBhvr>
                                      <p:to>
                                        <p:strVal val="visible"/>
                                      </p:to>
                                    </p:set>
                                    <p:animEffect transition="in" filter="dissolve">
                                      <p:cBhvr>
                                        <p:cTn id="10" dur="500"/>
                                        <p:tgtEl>
                                          <p:spTgt spid="16386"/>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dissolve">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14400" y="468868"/>
            <a:ext cx="4572000" cy="400110"/>
          </a:xfrm>
          <a:prstGeom prst="rect">
            <a:avLst/>
          </a:prstGeom>
        </p:spPr>
        <p:txBody>
          <a:bodyPr>
            <a:spAutoFit/>
          </a:bodyPr>
          <a:lstStyle/>
          <a:p>
            <a:r>
              <a:rPr lang="en-US" sz="2000" b="1" dirty="0" smtClean="0">
                <a:solidFill>
                  <a:srgbClr val="0070C0"/>
                </a:solidFill>
                <a:latin typeface="Arial" pitchFamily="34" charset="0"/>
                <a:cs typeface="Arial" pitchFamily="34" charset="0"/>
              </a:rPr>
              <a:t>Creating the Project Folder</a:t>
            </a:r>
          </a:p>
        </p:txBody>
      </p:sp>
      <p:sp>
        <p:nvSpPr>
          <p:cNvPr id="7" name="Rectangle 6"/>
          <p:cNvSpPr/>
          <p:nvPr/>
        </p:nvSpPr>
        <p:spPr>
          <a:xfrm>
            <a:off x="914400" y="838200"/>
            <a:ext cx="4572000" cy="400110"/>
          </a:xfrm>
          <a:prstGeom prst="rect">
            <a:avLst/>
          </a:prstGeom>
        </p:spPr>
        <p:txBody>
          <a:bodyPr>
            <a:spAutoFit/>
          </a:bodyPr>
          <a:lstStyle/>
          <a:p>
            <a:r>
              <a:rPr lang="en-US" sz="2000" b="1" dirty="0" smtClean="0">
                <a:solidFill>
                  <a:srgbClr val="0070C0"/>
                </a:solidFill>
                <a:latin typeface="Arial" pitchFamily="34" charset="0"/>
                <a:cs typeface="Arial" pitchFamily="34" charset="0"/>
              </a:rPr>
              <a:t>Opening the File </a:t>
            </a:r>
          </a:p>
        </p:txBody>
      </p:sp>
      <p:pic>
        <p:nvPicPr>
          <p:cNvPr id="9218" name="Picture 2"/>
          <p:cNvPicPr>
            <a:picLocks noChangeAspect="1" noChangeArrowheads="1"/>
          </p:cNvPicPr>
          <p:nvPr/>
        </p:nvPicPr>
        <p:blipFill>
          <a:blip r:embed="rId2" cstate="print"/>
          <a:srcRect/>
          <a:stretch>
            <a:fillRect/>
          </a:stretch>
        </p:blipFill>
        <p:spPr bwMode="auto">
          <a:xfrm>
            <a:off x="2514600" y="1470504"/>
            <a:ext cx="5867400" cy="3025296"/>
          </a:xfrm>
          <a:prstGeom prst="rect">
            <a:avLst/>
          </a:prstGeom>
          <a:noFill/>
          <a:ln w="9525">
            <a:noFill/>
            <a:miter lim="800000"/>
            <a:headEnd/>
            <a:tailEnd/>
          </a:ln>
          <a:effectLst/>
        </p:spPr>
      </p:pic>
      <p:sp>
        <p:nvSpPr>
          <p:cNvPr id="8" name="Rectangle 7"/>
          <p:cNvSpPr/>
          <p:nvPr/>
        </p:nvSpPr>
        <p:spPr>
          <a:xfrm>
            <a:off x="1981200" y="4572000"/>
            <a:ext cx="6858000" cy="338554"/>
          </a:xfrm>
          <a:prstGeom prst="rect">
            <a:avLst/>
          </a:prstGeom>
        </p:spPr>
        <p:txBody>
          <a:bodyPr wrap="square">
            <a:spAutoFit/>
          </a:bodyPr>
          <a:lstStyle/>
          <a:p>
            <a:pPr algn="ctr"/>
            <a:r>
              <a:rPr lang="en-US" sz="1600" b="1" dirty="0" smtClean="0">
                <a:solidFill>
                  <a:srgbClr val="FF0000"/>
                </a:solidFill>
                <a:latin typeface="Arial" pitchFamily="34" charset="0"/>
                <a:cs typeface="Arial" pitchFamily="34" charset="0"/>
              </a:rPr>
              <a:t>Figure 20  </a:t>
            </a:r>
            <a:r>
              <a:rPr lang="en-US" sz="1600" dirty="0" smtClean="0">
                <a:latin typeface="Arial" pitchFamily="34" charset="0"/>
                <a:cs typeface="Arial" pitchFamily="34" charset="0"/>
              </a:rPr>
              <a:t>The c05_tut2_start file displayed in the Camera viewport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par>
                                <p:cTn id="11" presetID="9" presetClass="entr" presetSubtype="0" fill="hold" nodeType="withEffect">
                                  <p:stCondLst>
                                    <p:cond delay="0"/>
                                  </p:stCondLst>
                                  <p:childTnLst>
                                    <p:set>
                                      <p:cBhvr>
                                        <p:cTn id="12" dur="1" fill="hold">
                                          <p:stCondLst>
                                            <p:cond delay="0"/>
                                          </p:stCondLst>
                                        </p:cTn>
                                        <p:tgtEl>
                                          <p:spTgt spid="9218"/>
                                        </p:tgtEl>
                                        <p:attrNameLst>
                                          <p:attrName>style.visibility</p:attrName>
                                        </p:attrNameLst>
                                      </p:cBhvr>
                                      <p:to>
                                        <p:strVal val="visible"/>
                                      </p:to>
                                    </p:set>
                                    <p:animEffect transition="in" filter="dissolve">
                                      <p:cBhvr>
                                        <p:cTn id="13" dur="500"/>
                                        <p:tgtEl>
                                          <p:spTgt spid="9218"/>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dissolv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4400" y="468868"/>
            <a:ext cx="6781800" cy="400110"/>
          </a:xfrm>
          <a:prstGeom prst="rect">
            <a:avLst/>
          </a:prstGeom>
        </p:spPr>
        <p:txBody>
          <a:bodyPr wrap="square">
            <a:spAutoFit/>
          </a:bodyPr>
          <a:lstStyle/>
          <a:p>
            <a:r>
              <a:rPr lang="en-US" sz="2000" b="1" dirty="0" smtClean="0">
                <a:solidFill>
                  <a:srgbClr val="0070C0"/>
                </a:solidFill>
                <a:latin typeface="Arial" pitchFamily="34" charset="0"/>
                <a:cs typeface="Arial" pitchFamily="34" charset="0"/>
              </a:rPr>
              <a:t>Creating the Volumetric Light Effect in the Scene</a:t>
            </a:r>
          </a:p>
        </p:txBody>
      </p:sp>
      <p:pic>
        <p:nvPicPr>
          <p:cNvPr id="10242" name="Picture 2"/>
          <p:cNvPicPr>
            <a:picLocks noChangeAspect="1" noChangeArrowheads="1"/>
          </p:cNvPicPr>
          <p:nvPr/>
        </p:nvPicPr>
        <p:blipFill>
          <a:blip r:embed="rId2"/>
          <a:stretch>
            <a:fillRect/>
          </a:stretch>
        </p:blipFill>
        <p:spPr bwMode="auto">
          <a:xfrm>
            <a:off x="2438400" y="1285518"/>
            <a:ext cx="5505450" cy="3242372"/>
          </a:xfrm>
          <a:prstGeom prst="rect">
            <a:avLst/>
          </a:prstGeom>
          <a:noFill/>
          <a:ln w="9525">
            <a:noFill/>
            <a:miter lim="800000"/>
            <a:headEnd/>
            <a:tailEnd/>
          </a:ln>
          <a:effectLst/>
        </p:spPr>
      </p:pic>
      <p:sp>
        <p:nvSpPr>
          <p:cNvPr id="6" name="Rectangle 5"/>
          <p:cNvSpPr/>
          <p:nvPr/>
        </p:nvSpPr>
        <p:spPr>
          <a:xfrm>
            <a:off x="2895600" y="4648200"/>
            <a:ext cx="4572000" cy="338554"/>
          </a:xfrm>
          <a:prstGeom prst="rect">
            <a:avLst/>
          </a:prstGeom>
        </p:spPr>
        <p:txBody>
          <a:bodyPr>
            <a:spAutoFit/>
          </a:bodyPr>
          <a:lstStyle/>
          <a:p>
            <a:pPr algn="ctr"/>
            <a:r>
              <a:rPr lang="en-US" sz="1600" b="1" dirty="0" smtClean="0">
                <a:solidFill>
                  <a:srgbClr val="FF0000"/>
                </a:solidFill>
                <a:latin typeface="Arial" pitchFamily="34" charset="0"/>
                <a:cs typeface="Arial" pitchFamily="34" charset="0"/>
              </a:rPr>
              <a:t>Figure 21  </a:t>
            </a:r>
            <a:r>
              <a:rPr lang="en-US" sz="1600" dirty="0" smtClean="0">
                <a:latin typeface="Arial" pitchFamily="34" charset="0"/>
                <a:cs typeface="Arial" pitchFamily="34" charset="0"/>
              </a:rPr>
              <a:t>Alignment of the </a:t>
            </a:r>
            <a:r>
              <a:rPr lang="en-US" sz="1600" b="1" dirty="0" smtClean="0">
                <a:solidFill>
                  <a:srgbClr val="FF0000"/>
                </a:solidFill>
                <a:latin typeface="Arial" pitchFamily="34" charset="0"/>
                <a:cs typeface="Arial" pitchFamily="34" charset="0"/>
              </a:rPr>
              <a:t>Spot</a:t>
            </a:r>
            <a:r>
              <a:rPr lang="en-US" sz="1600" dirty="0" smtClean="0">
                <a:latin typeface="Arial" pitchFamily="34" charset="0"/>
                <a:cs typeface="Arial" pitchFamily="34" charset="0"/>
              </a:rPr>
              <a:t> </a:t>
            </a:r>
            <a:r>
              <a:rPr lang="en-US" sz="1600" dirty="0" smtClean="0">
                <a:latin typeface="Arial" pitchFamily="34" charset="0"/>
                <a:cs typeface="Arial" pitchFamily="34" charset="0"/>
              </a:rPr>
              <a:t>light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nodeType="withEffect">
                                  <p:stCondLst>
                                    <p:cond delay="0"/>
                                  </p:stCondLst>
                                  <p:childTnLst>
                                    <p:set>
                                      <p:cBhvr>
                                        <p:cTn id="9" dur="1" fill="hold">
                                          <p:stCondLst>
                                            <p:cond delay="0"/>
                                          </p:stCondLst>
                                        </p:cTn>
                                        <p:tgtEl>
                                          <p:spTgt spid="10242"/>
                                        </p:tgtEl>
                                        <p:attrNameLst>
                                          <p:attrName>style.visibility</p:attrName>
                                        </p:attrNameLst>
                                      </p:cBhvr>
                                      <p:to>
                                        <p:strVal val="visible"/>
                                      </p:to>
                                    </p:set>
                                    <p:animEffect transition="in" filter="dissolve">
                                      <p:cBhvr>
                                        <p:cTn id="10" dur="500"/>
                                        <p:tgtEl>
                                          <p:spTgt spid="10242"/>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ssolv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4400" y="468868"/>
            <a:ext cx="2514600" cy="400110"/>
          </a:xfrm>
          <a:prstGeom prst="rect">
            <a:avLst/>
          </a:prstGeom>
        </p:spPr>
        <p:txBody>
          <a:bodyPr wrap="square">
            <a:spAutoFit/>
          </a:bodyPr>
          <a:lstStyle/>
          <a:p>
            <a:r>
              <a:rPr lang="en-US" sz="2000" b="1" dirty="0" smtClean="0">
                <a:solidFill>
                  <a:srgbClr val="0070C0"/>
                </a:solidFill>
                <a:latin typeface="Arial" pitchFamily="34" charset="0"/>
                <a:cs typeface="Arial" pitchFamily="34" charset="0"/>
              </a:rPr>
              <a:t>Adding Glow</a:t>
            </a:r>
          </a:p>
        </p:txBody>
      </p:sp>
      <p:sp>
        <p:nvSpPr>
          <p:cNvPr id="5" name="Rectangle 4"/>
          <p:cNvSpPr/>
          <p:nvPr/>
        </p:nvSpPr>
        <p:spPr>
          <a:xfrm>
            <a:off x="914400" y="838200"/>
            <a:ext cx="5105400" cy="400110"/>
          </a:xfrm>
          <a:prstGeom prst="rect">
            <a:avLst/>
          </a:prstGeom>
        </p:spPr>
        <p:txBody>
          <a:bodyPr wrap="square">
            <a:spAutoFit/>
          </a:bodyPr>
          <a:lstStyle/>
          <a:p>
            <a:r>
              <a:rPr lang="en-US" sz="2000" b="1" dirty="0" smtClean="0">
                <a:solidFill>
                  <a:srgbClr val="0070C0"/>
                </a:solidFill>
                <a:latin typeface="Arial" pitchFamily="34" charset="0"/>
                <a:cs typeface="Arial" pitchFamily="34" charset="0"/>
              </a:rPr>
              <a:t>Saving and Rendering the Scene</a:t>
            </a:r>
          </a:p>
        </p:txBody>
      </p:sp>
      <p:pic>
        <p:nvPicPr>
          <p:cNvPr id="11266" name="Picture 2"/>
          <p:cNvPicPr>
            <a:picLocks noChangeAspect="1" noChangeArrowheads="1"/>
          </p:cNvPicPr>
          <p:nvPr/>
        </p:nvPicPr>
        <p:blipFill>
          <a:blip r:embed="rId2" cstate="print"/>
          <a:srcRect/>
          <a:stretch>
            <a:fillRect/>
          </a:stretch>
        </p:blipFill>
        <p:spPr bwMode="auto">
          <a:xfrm>
            <a:off x="2971800" y="1341575"/>
            <a:ext cx="4800600" cy="3535225"/>
          </a:xfrm>
          <a:prstGeom prst="rect">
            <a:avLst/>
          </a:prstGeom>
          <a:noFill/>
          <a:ln w="9525">
            <a:noFill/>
            <a:miter lim="800000"/>
            <a:headEnd/>
            <a:tailEnd/>
          </a:ln>
          <a:effectLst/>
        </p:spPr>
      </p:pic>
      <p:sp>
        <p:nvSpPr>
          <p:cNvPr id="7" name="Rectangle 6"/>
          <p:cNvSpPr/>
          <p:nvPr/>
        </p:nvSpPr>
        <p:spPr>
          <a:xfrm>
            <a:off x="2438400" y="4919246"/>
            <a:ext cx="5943600" cy="338554"/>
          </a:xfrm>
          <a:prstGeom prst="rect">
            <a:avLst/>
          </a:prstGeom>
        </p:spPr>
        <p:txBody>
          <a:bodyPr wrap="square">
            <a:spAutoFit/>
          </a:bodyPr>
          <a:lstStyle/>
          <a:p>
            <a:pPr algn="ctr"/>
            <a:r>
              <a:rPr lang="en-US" sz="1600" b="1" dirty="0" smtClean="0">
                <a:solidFill>
                  <a:srgbClr val="FF0000"/>
                </a:solidFill>
                <a:latin typeface="Arial" pitchFamily="34" charset="0"/>
                <a:cs typeface="Arial" pitchFamily="34" charset="0"/>
              </a:rPr>
              <a:t>Figure 22  </a:t>
            </a:r>
            <a:r>
              <a:rPr lang="en-US" sz="1600" dirty="0" smtClean="0">
                <a:latin typeface="Arial" pitchFamily="34" charset="0"/>
                <a:cs typeface="Arial" pitchFamily="34" charset="0"/>
              </a:rPr>
              <a:t>The final rendered image of the scene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par>
                                <p:cTn id="11" presetID="9" presetClass="entr" presetSubtype="0" fill="hold" nodeType="withEffect">
                                  <p:stCondLst>
                                    <p:cond delay="0"/>
                                  </p:stCondLst>
                                  <p:childTnLst>
                                    <p:set>
                                      <p:cBhvr>
                                        <p:cTn id="12" dur="1" fill="hold">
                                          <p:stCondLst>
                                            <p:cond delay="0"/>
                                          </p:stCondLst>
                                        </p:cTn>
                                        <p:tgtEl>
                                          <p:spTgt spid="11266"/>
                                        </p:tgtEl>
                                        <p:attrNameLst>
                                          <p:attrName>style.visibility</p:attrName>
                                        </p:attrNameLst>
                                      </p:cBhvr>
                                      <p:to>
                                        <p:strVal val="visible"/>
                                      </p:to>
                                    </p:set>
                                    <p:animEffect transition="in" filter="dissolve">
                                      <p:cBhvr>
                                        <p:cTn id="13" dur="500"/>
                                        <p:tgtEl>
                                          <p:spTgt spid="11266"/>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dissolv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57200" y="468868"/>
            <a:ext cx="2438400" cy="461665"/>
          </a:xfrm>
          <a:prstGeom prst="rect">
            <a:avLst/>
          </a:prstGeom>
        </p:spPr>
        <p:txBody>
          <a:bodyPr wrap="square">
            <a:spAutoFit/>
          </a:bodyPr>
          <a:lstStyle/>
          <a:p>
            <a:pPr>
              <a:buFont typeface="Wingdings" pitchFamily="2" charset="2"/>
              <a:buChar char="Ø"/>
            </a:pPr>
            <a:r>
              <a:rPr lang="en-US" sz="2400" b="1" dirty="0" smtClean="0">
                <a:solidFill>
                  <a:srgbClr val="C00000"/>
                </a:solidFill>
                <a:latin typeface="Arial" pitchFamily="34" charset="0"/>
                <a:cs typeface="Arial" pitchFamily="34" charset="0"/>
              </a:rPr>
              <a:t>  Tutorial 3</a:t>
            </a:r>
          </a:p>
        </p:txBody>
      </p:sp>
      <p:sp>
        <p:nvSpPr>
          <p:cNvPr id="6" name="Rectangle 5"/>
          <p:cNvSpPr/>
          <p:nvPr/>
        </p:nvSpPr>
        <p:spPr>
          <a:xfrm>
            <a:off x="914400" y="838200"/>
            <a:ext cx="8229600" cy="584775"/>
          </a:xfrm>
          <a:prstGeom prst="rect">
            <a:avLst/>
          </a:prstGeom>
        </p:spPr>
        <p:txBody>
          <a:bodyPr wrap="square">
            <a:spAutoFit/>
          </a:bodyPr>
          <a:lstStyle/>
          <a:p>
            <a:r>
              <a:rPr lang="en-US" sz="1600" dirty="0" smtClean="0">
                <a:latin typeface="Arial" pitchFamily="34" charset="0"/>
                <a:cs typeface="Arial" pitchFamily="34" charset="0"/>
              </a:rPr>
              <a:t>In this tutorial, you will compose the 3D object on a 2D background by using the </a:t>
            </a:r>
            <a:r>
              <a:rPr lang="en-US" sz="1600" b="1" dirty="0" smtClean="0">
                <a:solidFill>
                  <a:srgbClr val="FF0000"/>
                </a:solidFill>
                <a:latin typeface="Arial" pitchFamily="34" charset="0"/>
                <a:cs typeface="Arial" pitchFamily="34" charset="0"/>
              </a:rPr>
              <a:t>Matte Shadow</a:t>
            </a:r>
            <a:r>
              <a:rPr lang="en-US" sz="1600" dirty="0" smtClean="0">
                <a:latin typeface="Arial" pitchFamily="34" charset="0"/>
                <a:cs typeface="Arial" pitchFamily="34" charset="0"/>
              </a:rPr>
              <a:t> </a:t>
            </a:r>
            <a:r>
              <a:rPr lang="en-US" sz="1600" dirty="0" err="1" smtClean="0">
                <a:latin typeface="Arial" pitchFamily="34" charset="0"/>
                <a:cs typeface="Arial" pitchFamily="34" charset="0"/>
              </a:rPr>
              <a:t>shader</a:t>
            </a:r>
            <a:r>
              <a:rPr lang="en-US" sz="1600" dirty="0" smtClean="0">
                <a:latin typeface="Arial" pitchFamily="34" charset="0"/>
                <a:cs typeface="Arial" pitchFamily="34" charset="0"/>
              </a:rPr>
              <a:t>. Figure 23 shows the final rendered output of the scene. </a:t>
            </a:r>
            <a:endParaRPr lang="en-US" sz="1600" dirty="0">
              <a:latin typeface="Arial" pitchFamily="34" charset="0"/>
              <a:cs typeface="Arial" pitchFamily="34" charset="0"/>
            </a:endParaRPr>
          </a:p>
        </p:txBody>
      </p:sp>
      <p:sp>
        <p:nvSpPr>
          <p:cNvPr id="7" name="Rectangle 6"/>
          <p:cNvSpPr/>
          <p:nvPr/>
        </p:nvSpPr>
        <p:spPr>
          <a:xfrm>
            <a:off x="914400" y="1676400"/>
            <a:ext cx="4572000" cy="400110"/>
          </a:xfrm>
          <a:prstGeom prst="rect">
            <a:avLst/>
          </a:prstGeom>
        </p:spPr>
        <p:txBody>
          <a:bodyPr>
            <a:spAutoFit/>
          </a:bodyPr>
          <a:lstStyle/>
          <a:p>
            <a:r>
              <a:rPr lang="en-US" sz="2000" b="1" dirty="0" smtClean="0">
                <a:solidFill>
                  <a:srgbClr val="0070C0"/>
                </a:solidFill>
                <a:latin typeface="Arial" pitchFamily="34" charset="0"/>
                <a:cs typeface="Arial" pitchFamily="34" charset="0"/>
              </a:rPr>
              <a:t>Creating the Project Folder</a:t>
            </a:r>
          </a:p>
        </p:txBody>
      </p:sp>
      <p:pic>
        <p:nvPicPr>
          <p:cNvPr id="12290" name="Picture 2"/>
          <p:cNvPicPr>
            <a:picLocks noChangeAspect="1" noChangeArrowheads="1"/>
          </p:cNvPicPr>
          <p:nvPr/>
        </p:nvPicPr>
        <p:blipFill>
          <a:blip r:embed="rId2" cstate="print"/>
          <a:srcRect/>
          <a:stretch>
            <a:fillRect/>
          </a:stretch>
        </p:blipFill>
        <p:spPr bwMode="auto">
          <a:xfrm>
            <a:off x="4419600" y="1752600"/>
            <a:ext cx="4514850" cy="3069810"/>
          </a:xfrm>
          <a:prstGeom prst="rect">
            <a:avLst/>
          </a:prstGeom>
          <a:noFill/>
          <a:ln w="9525">
            <a:noFill/>
            <a:miter lim="800000"/>
            <a:headEnd/>
            <a:tailEnd/>
          </a:ln>
          <a:effectLst/>
        </p:spPr>
      </p:pic>
      <p:sp>
        <p:nvSpPr>
          <p:cNvPr id="10" name="Rectangle 9"/>
          <p:cNvSpPr/>
          <p:nvPr/>
        </p:nvSpPr>
        <p:spPr>
          <a:xfrm>
            <a:off x="4114800" y="4876800"/>
            <a:ext cx="5181600" cy="338554"/>
          </a:xfrm>
          <a:prstGeom prst="rect">
            <a:avLst/>
          </a:prstGeom>
        </p:spPr>
        <p:txBody>
          <a:bodyPr wrap="square">
            <a:spAutoFit/>
          </a:bodyPr>
          <a:lstStyle/>
          <a:p>
            <a:pPr algn="ctr"/>
            <a:r>
              <a:rPr lang="en-US" sz="1600" b="1" dirty="0" smtClean="0">
                <a:solidFill>
                  <a:srgbClr val="FF0000"/>
                </a:solidFill>
                <a:latin typeface="Arial" pitchFamily="34" charset="0"/>
                <a:cs typeface="Arial" pitchFamily="34" charset="0"/>
              </a:rPr>
              <a:t>Figure 23  </a:t>
            </a:r>
            <a:r>
              <a:rPr lang="en-US" sz="1600" dirty="0" smtClean="0">
                <a:latin typeface="Arial" pitchFamily="34" charset="0"/>
                <a:cs typeface="Arial" pitchFamily="34" charset="0"/>
              </a:rPr>
              <a:t>The </a:t>
            </a:r>
            <a:r>
              <a:rPr lang="en-US" sz="1600" dirty="0" smtClean="0">
                <a:latin typeface="Arial" pitchFamily="34" charset="0"/>
                <a:cs typeface="Arial" pitchFamily="34" charset="0"/>
              </a:rPr>
              <a:t>final rendered output of the scene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dissolve">
                                      <p:cBhvr>
                                        <p:cTn id="13" dur="500"/>
                                        <p:tgtEl>
                                          <p:spTgt spid="7"/>
                                        </p:tgtEl>
                                      </p:cBhvr>
                                    </p:animEffect>
                                  </p:childTnLst>
                                </p:cTn>
                              </p:par>
                              <p:par>
                                <p:cTn id="14" presetID="9" presetClass="entr" presetSubtype="0" fill="hold" nodeType="withEffect">
                                  <p:stCondLst>
                                    <p:cond delay="0"/>
                                  </p:stCondLst>
                                  <p:childTnLst>
                                    <p:set>
                                      <p:cBhvr>
                                        <p:cTn id="15" dur="1" fill="hold">
                                          <p:stCondLst>
                                            <p:cond delay="0"/>
                                          </p:stCondLst>
                                        </p:cTn>
                                        <p:tgtEl>
                                          <p:spTgt spid="12290"/>
                                        </p:tgtEl>
                                        <p:attrNameLst>
                                          <p:attrName>style.visibility</p:attrName>
                                        </p:attrNameLst>
                                      </p:cBhvr>
                                      <p:to>
                                        <p:strVal val="visible"/>
                                      </p:to>
                                    </p:set>
                                    <p:animEffect transition="in" filter="dissolve">
                                      <p:cBhvr>
                                        <p:cTn id="16" dur="500"/>
                                        <p:tgtEl>
                                          <p:spTgt spid="12290"/>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dissolve">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4400" y="438090"/>
            <a:ext cx="4572000" cy="400110"/>
          </a:xfrm>
          <a:prstGeom prst="rect">
            <a:avLst/>
          </a:prstGeom>
        </p:spPr>
        <p:txBody>
          <a:bodyPr>
            <a:spAutoFit/>
          </a:bodyPr>
          <a:lstStyle/>
          <a:p>
            <a:r>
              <a:rPr lang="en-US" sz="2000" b="1" dirty="0" smtClean="0">
                <a:solidFill>
                  <a:srgbClr val="0070C0"/>
                </a:solidFill>
                <a:latin typeface="Arial" pitchFamily="34" charset="0"/>
                <a:cs typeface="Arial" pitchFamily="34" charset="0"/>
              </a:rPr>
              <a:t>Opening the File </a:t>
            </a:r>
          </a:p>
        </p:txBody>
      </p:sp>
      <p:pic>
        <p:nvPicPr>
          <p:cNvPr id="13314" name="Picture 2"/>
          <p:cNvPicPr>
            <a:picLocks noChangeAspect="1" noChangeArrowheads="1"/>
          </p:cNvPicPr>
          <p:nvPr/>
        </p:nvPicPr>
        <p:blipFill>
          <a:blip r:embed="rId2" cstate="print"/>
          <a:srcRect/>
          <a:stretch>
            <a:fillRect/>
          </a:stretch>
        </p:blipFill>
        <p:spPr bwMode="auto">
          <a:xfrm>
            <a:off x="2286000" y="990600"/>
            <a:ext cx="5791200" cy="3416040"/>
          </a:xfrm>
          <a:prstGeom prst="rect">
            <a:avLst/>
          </a:prstGeom>
          <a:noFill/>
          <a:ln w="9525">
            <a:noFill/>
            <a:miter lim="800000"/>
            <a:headEnd/>
            <a:tailEnd/>
          </a:ln>
          <a:effectLst/>
        </p:spPr>
      </p:pic>
      <p:sp>
        <p:nvSpPr>
          <p:cNvPr id="6" name="Rectangle 5"/>
          <p:cNvSpPr/>
          <p:nvPr/>
        </p:nvSpPr>
        <p:spPr>
          <a:xfrm>
            <a:off x="2362200" y="4462046"/>
            <a:ext cx="5638800" cy="338554"/>
          </a:xfrm>
          <a:prstGeom prst="rect">
            <a:avLst/>
          </a:prstGeom>
        </p:spPr>
        <p:txBody>
          <a:bodyPr wrap="square">
            <a:spAutoFit/>
          </a:bodyPr>
          <a:lstStyle/>
          <a:p>
            <a:pPr algn="ctr"/>
            <a:r>
              <a:rPr lang="en-US" sz="1600" b="1" dirty="0" smtClean="0">
                <a:solidFill>
                  <a:srgbClr val="FF0000"/>
                </a:solidFill>
                <a:latin typeface="Arial" pitchFamily="34" charset="0"/>
                <a:cs typeface="Arial" pitchFamily="34" charset="0"/>
              </a:rPr>
              <a:t>Figure 24  </a:t>
            </a:r>
            <a:r>
              <a:rPr lang="en-US" sz="1600" dirty="0" smtClean="0">
                <a:latin typeface="Arial" pitchFamily="34" charset="0"/>
                <a:cs typeface="Arial" pitchFamily="34" charset="0"/>
              </a:rPr>
              <a:t>The c05_tut3_start file displayed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nodeType="withEffect">
                                  <p:stCondLst>
                                    <p:cond delay="0"/>
                                  </p:stCondLst>
                                  <p:childTnLst>
                                    <p:set>
                                      <p:cBhvr>
                                        <p:cTn id="9" dur="1" fill="hold">
                                          <p:stCondLst>
                                            <p:cond delay="0"/>
                                          </p:stCondLst>
                                        </p:cTn>
                                        <p:tgtEl>
                                          <p:spTgt spid="13314"/>
                                        </p:tgtEl>
                                        <p:attrNameLst>
                                          <p:attrName>style.visibility</p:attrName>
                                        </p:attrNameLst>
                                      </p:cBhvr>
                                      <p:to>
                                        <p:strVal val="visible"/>
                                      </p:to>
                                    </p:set>
                                    <p:animEffect transition="in" filter="dissolve">
                                      <p:cBhvr>
                                        <p:cTn id="10" dur="500"/>
                                        <p:tgtEl>
                                          <p:spTgt spid="13314"/>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ssolv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4400" y="468868"/>
            <a:ext cx="4572000" cy="400110"/>
          </a:xfrm>
          <a:prstGeom prst="rect">
            <a:avLst/>
          </a:prstGeom>
        </p:spPr>
        <p:txBody>
          <a:bodyPr>
            <a:spAutoFit/>
          </a:bodyPr>
          <a:lstStyle/>
          <a:p>
            <a:r>
              <a:rPr lang="en-US" sz="2000" b="1" dirty="0" smtClean="0">
                <a:solidFill>
                  <a:srgbClr val="0070C0"/>
                </a:solidFill>
                <a:latin typeface="Arial" pitchFamily="34" charset="0"/>
                <a:cs typeface="Arial" pitchFamily="34" charset="0"/>
              </a:rPr>
              <a:t>Setting the Background</a:t>
            </a:r>
          </a:p>
        </p:txBody>
      </p:sp>
      <p:pic>
        <p:nvPicPr>
          <p:cNvPr id="14338" name="Picture 2"/>
          <p:cNvPicPr>
            <a:picLocks noChangeAspect="1" noChangeArrowheads="1"/>
          </p:cNvPicPr>
          <p:nvPr/>
        </p:nvPicPr>
        <p:blipFill>
          <a:blip r:embed="rId2" cstate="print"/>
          <a:srcRect/>
          <a:stretch>
            <a:fillRect/>
          </a:stretch>
        </p:blipFill>
        <p:spPr bwMode="auto">
          <a:xfrm>
            <a:off x="1981200" y="990600"/>
            <a:ext cx="6096000" cy="3620878"/>
          </a:xfrm>
          <a:prstGeom prst="rect">
            <a:avLst/>
          </a:prstGeom>
          <a:noFill/>
          <a:ln w="9525">
            <a:noFill/>
            <a:miter lim="800000"/>
            <a:headEnd/>
            <a:tailEnd/>
          </a:ln>
          <a:effectLst/>
        </p:spPr>
      </p:pic>
      <p:sp>
        <p:nvSpPr>
          <p:cNvPr id="6" name="Rectangle 5"/>
          <p:cNvSpPr/>
          <p:nvPr/>
        </p:nvSpPr>
        <p:spPr>
          <a:xfrm>
            <a:off x="1981200" y="4648200"/>
            <a:ext cx="6172200" cy="338554"/>
          </a:xfrm>
          <a:prstGeom prst="rect">
            <a:avLst/>
          </a:prstGeom>
        </p:spPr>
        <p:txBody>
          <a:bodyPr wrap="square">
            <a:spAutoFit/>
          </a:bodyPr>
          <a:lstStyle/>
          <a:p>
            <a:pPr algn="ctr"/>
            <a:r>
              <a:rPr lang="en-US" sz="1600" b="1" dirty="0" smtClean="0">
                <a:solidFill>
                  <a:srgbClr val="FF0000"/>
                </a:solidFill>
                <a:latin typeface="Arial" pitchFamily="34" charset="0"/>
                <a:cs typeface="Arial" pitchFamily="34" charset="0"/>
              </a:rPr>
              <a:t>Figure 25  </a:t>
            </a:r>
            <a:r>
              <a:rPr lang="en-US" sz="1600" dirty="0" smtClean="0">
                <a:latin typeface="Arial" pitchFamily="34" charset="0"/>
                <a:cs typeface="Arial" pitchFamily="34" charset="0"/>
              </a:rPr>
              <a:t>The grid displayed in all viewports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nodeType="withEffect">
                                  <p:stCondLst>
                                    <p:cond delay="0"/>
                                  </p:stCondLst>
                                  <p:childTnLst>
                                    <p:set>
                                      <p:cBhvr>
                                        <p:cTn id="9" dur="1" fill="hold">
                                          <p:stCondLst>
                                            <p:cond delay="0"/>
                                          </p:stCondLst>
                                        </p:cTn>
                                        <p:tgtEl>
                                          <p:spTgt spid="14338"/>
                                        </p:tgtEl>
                                        <p:attrNameLst>
                                          <p:attrName>style.visibility</p:attrName>
                                        </p:attrNameLst>
                                      </p:cBhvr>
                                      <p:to>
                                        <p:strVal val="visible"/>
                                      </p:to>
                                    </p:set>
                                    <p:animEffect transition="in" filter="dissolve">
                                      <p:cBhvr>
                                        <p:cTn id="10" dur="500"/>
                                        <p:tgtEl>
                                          <p:spTgt spid="14338"/>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ssolv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stretch>
            <a:fillRect/>
          </a:stretch>
        </p:blipFill>
        <p:spPr bwMode="auto">
          <a:xfrm>
            <a:off x="2280204" y="363656"/>
            <a:ext cx="5415996" cy="4589344"/>
          </a:xfrm>
          <a:prstGeom prst="rect">
            <a:avLst/>
          </a:prstGeom>
          <a:noFill/>
          <a:ln w="9525">
            <a:noFill/>
            <a:miter lim="800000"/>
            <a:headEnd/>
            <a:tailEnd/>
          </a:ln>
          <a:effectLst/>
        </p:spPr>
      </p:pic>
      <p:sp>
        <p:nvSpPr>
          <p:cNvPr id="5" name="Rectangle 4"/>
          <p:cNvSpPr/>
          <p:nvPr/>
        </p:nvSpPr>
        <p:spPr>
          <a:xfrm>
            <a:off x="2286000" y="5071646"/>
            <a:ext cx="5715000" cy="338554"/>
          </a:xfrm>
          <a:prstGeom prst="rect">
            <a:avLst/>
          </a:prstGeom>
        </p:spPr>
        <p:txBody>
          <a:bodyPr wrap="square">
            <a:spAutoFit/>
          </a:bodyPr>
          <a:lstStyle/>
          <a:p>
            <a:r>
              <a:rPr lang="en-US" sz="1600" b="1" dirty="0" smtClean="0">
                <a:solidFill>
                  <a:srgbClr val="FF0000"/>
                </a:solidFill>
                <a:latin typeface="Arial" pitchFamily="34" charset="0"/>
                <a:cs typeface="Arial" pitchFamily="34" charset="0"/>
              </a:rPr>
              <a:t>Figure 26  </a:t>
            </a:r>
            <a:r>
              <a:rPr lang="en-US" sz="1600" dirty="0" smtClean="0">
                <a:latin typeface="Arial" pitchFamily="34" charset="0"/>
                <a:cs typeface="Arial" pitchFamily="34" charset="0"/>
              </a:rPr>
              <a:t>The </a:t>
            </a:r>
            <a:r>
              <a:rPr lang="en-US" sz="1600" b="1" dirty="0" smtClean="0">
                <a:solidFill>
                  <a:srgbClr val="FF0000"/>
                </a:solidFill>
                <a:latin typeface="Arial" pitchFamily="34" charset="0"/>
                <a:cs typeface="Arial" pitchFamily="34" charset="0"/>
              </a:rPr>
              <a:t>Render </a:t>
            </a:r>
            <a:r>
              <a:rPr lang="en-US" sz="1600" b="1" dirty="0" smtClean="0">
                <a:solidFill>
                  <a:srgbClr val="FF0000"/>
                </a:solidFill>
                <a:latin typeface="Arial" pitchFamily="34" charset="0"/>
                <a:cs typeface="Arial" pitchFamily="34" charset="0"/>
              </a:rPr>
              <a:t>Manager [add-on] </a:t>
            </a:r>
            <a:r>
              <a:rPr lang="en-US" sz="1600" dirty="0" smtClean="0">
                <a:latin typeface="Arial" pitchFamily="34" charset="0"/>
                <a:cs typeface="Arial" pitchFamily="34" charset="0"/>
              </a:rPr>
              <a:t>property editor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dissolve">
                                      <p:cBhvr>
                                        <p:cTn id="7" dur="500"/>
                                        <p:tgtEl>
                                          <p:spTgt spid="1536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stretch>
            <a:fillRect/>
          </a:stretch>
        </p:blipFill>
        <p:spPr bwMode="auto">
          <a:xfrm>
            <a:off x="2602658" y="838200"/>
            <a:ext cx="4624483" cy="3930377"/>
          </a:xfrm>
          <a:prstGeom prst="rect">
            <a:avLst/>
          </a:prstGeom>
          <a:noFill/>
          <a:ln w="9525">
            <a:noFill/>
            <a:miter lim="800000"/>
            <a:headEnd/>
            <a:tailEnd/>
          </a:ln>
          <a:effectLst/>
        </p:spPr>
      </p:pic>
      <p:sp>
        <p:nvSpPr>
          <p:cNvPr id="6" name="Rectangle 5"/>
          <p:cNvSpPr/>
          <p:nvPr/>
        </p:nvSpPr>
        <p:spPr>
          <a:xfrm>
            <a:off x="1600200" y="4812268"/>
            <a:ext cx="6629400" cy="338554"/>
          </a:xfrm>
          <a:prstGeom prst="rect">
            <a:avLst/>
          </a:prstGeom>
        </p:spPr>
        <p:txBody>
          <a:bodyPr wrap="square">
            <a:spAutoFit/>
          </a:bodyPr>
          <a:lstStyle/>
          <a:p>
            <a:pPr algn="ctr"/>
            <a:r>
              <a:rPr lang="en-US" sz="1600" b="1" dirty="0" smtClean="0">
                <a:solidFill>
                  <a:srgbClr val="FF0000"/>
                </a:solidFill>
                <a:latin typeface="Arial" pitchFamily="34" charset="0"/>
                <a:cs typeface="Arial" pitchFamily="34" charset="0"/>
              </a:rPr>
              <a:t>Figure 27  </a:t>
            </a:r>
            <a:r>
              <a:rPr lang="en-US" sz="1600" dirty="0" smtClean="0">
                <a:latin typeface="Arial" pitchFamily="34" charset="0"/>
                <a:cs typeface="Arial" pitchFamily="34" charset="0"/>
              </a:rPr>
              <a:t>Displaying the </a:t>
            </a:r>
            <a:r>
              <a:rPr lang="en-US" sz="1600" b="1" dirty="0" smtClean="0">
                <a:solidFill>
                  <a:srgbClr val="FF0000"/>
                </a:solidFill>
                <a:latin typeface="Arial" pitchFamily="34" charset="0"/>
                <a:cs typeface="Arial" pitchFamily="34" charset="0"/>
              </a:rPr>
              <a:t>Pass </a:t>
            </a:r>
            <a:r>
              <a:rPr lang="en-US" sz="1600" b="1" dirty="0" err="1" smtClean="0">
                <a:solidFill>
                  <a:srgbClr val="FF0000"/>
                </a:solidFill>
                <a:latin typeface="Arial" pitchFamily="34" charset="0"/>
                <a:cs typeface="Arial" pitchFamily="34" charset="0"/>
              </a:rPr>
              <a:t>Shaders</a:t>
            </a:r>
            <a:r>
              <a:rPr lang="en-US" sz="1600" b="1" dirty="0" smtClean="0">
                <a:solidFill>
                  <a:srgbClr val="FF0000"/>
                </a:solidFill>
                <a:latin typeface="Arial" pitchFamily="34" charset="0"/>
                <a:cs typeface="Arial" pitchFamily="34" charset="0"/>
              </a:rPr>
              <a:t> </a:t>
            </a:r>
            <a:r>
              <a:rPr lang="en-US" sz="1600" dirty="0" smtClean="0">
                <a:latin typeface="Arial" pitchFamily="34" charset="0"/>
                <a:cs typeface="Arial" pitchFamily="34" charset="0"/>
              </a:rPr>
              <a:t>properties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dissolve">
                                      <p:cBhvr>
                                        <p:cTn id="7" dur="500"/>
                                        <p:tgtEl>
                                          <p:spTgt spid="1638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cstate="print"/>
          <a:srcRect/>
          <a:stretch>
            <a:fillRect/>
          </a:stretch>
        </p:blipFill>
        <p:spPr bwMode="auto">
          <a:xfrm>
            <a:off x="2362200" y="838200"/>
            <a:ext cx="5367337" cy="3084751"/>
          </a:xfrm>
          <a:prstGeom prst="rect">
            <a:avLst/>
          </a:prstGeom>
          <a:noFill/>
          <a:ln w="9525">
            <a:noFill/>
            <a:miter lim="800000"/>
            <a:headEnd/>
            <a:tailEnd/>
          </a:ln>
          <a:effectLst/>
        </p:spPr>
      </p:pic>
      <p:sp>
        <p:nvSpPr>
          <p:cNvPr id="5" name="Rectangle 4"/>
          <p:cNvSpPr/>
          <p:nvPr/>
        </p:nvSpPr>
        <p:spPr>
          <a:xfrm>
            <a:off x="2057400" y="4050268"/>
            <a:ext cx="6019800" cy="338554"/>
          </a:xfrm>
          <a:prstGeom prst="rect">
            <a:avLst/>
          </a:prstGeom>
        </p:spPr>
        <p:txBody>
          <a:bodyPr wrap="square">
            <a:spAutoFit/>
          </a:bodyPr>
          <a:lstStyle/>
          <a:p>
            <a:pPr algn="ctr"/>
            <a:r>
              <a:rPr lang="en-US" sz="1600" b="1" dirty="0" smtClean="0">
                <a:solidFill>
                  <a:srgbClr val="FF0000"/>
                </a:solidFill>
                <a:latin typeface="Arial" pitchFamily="34" charset="0"/>
                <a:cs typeface="Arial" pitchFamily="34" charset="0"/>
              </a:rPr>
              <a:t>Figure 28  </a:t>
            </a:r>
            <a:r>
              <a:rPr lang="en-US" sz="1600" dirty="0" smtClean="0">
                <a:latin typeface="Arial" pitchFamily="34" charset="0"/>
                <a:cs typeface="Arial" pitchFamily="34" charset="0"/>
              </a:rPr>
              <a:t>The rendered view in the Camera viewport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dissolve">
                                      <p:cBhvr>
                                        <p:cTn id="7" dur="500"/>
                                        <p:tgtEl>
                                          <p:spTgt spid="1741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14400" y="468868"/>
            <a:ext cx="4572000" cy="400110"/>
          </a:xfrm>
          <a:prstGeom prst="rect">
            <a:avLst/>
          </a:prstGeom>
        </p:spPr>
        <p:txBody>
          <a:bodyPr>
            <a:spAutoFit/>
          </a:bodyPr>
          <a:lstStyle/>
          <a:p>
            <a:r>
              <a:rPr lang="en-US" sz="2000" b="1" dirty="0" smtClean="0">
                <a:solidFill>
                  <a:srgbClr val="0070C0"/>
                </a:solidFill>
                <a:latin typeface="Arial" pitchFamily="34" charset="0"/>
                <a:cs typeface="Arial" pitchFamily="34" charset="0"/>
              </a:rPr>
              <a:t>Applying the Matte Shadow </a:t>
            </a:r>
            <a:r>
              <a:rPr lang="en-US" sz="2000" b="1" dirty="0" err="1" smtClean="0">
                <a:solidFill>
                  <a:srgbClr val="0070C0"/>
                </a:solidFill>
                <a:latin typeface="Arial" pitchFamily="34" charset="0"/>
                <a:cs typeface="Arial" pitchFamily="34" charset="0"/>
              </a:rPr>
              <a:t>Shader</a:t>
            </a:r>
            <a:endParaRPr lang="en-US" sz="2000" b="1" dirty="0" smtClean="0">
              <a:solidFill>
                <a:srgbClr val="0070C0"/>
              </a:solidFill>
              <a:latin typeface="Arial" pitchFamily="34" charset="0"/>
              <a:cs typeface="Arial" pitchFamily="34" charset="0"/>
            </a:endParaRPr>
          </a:p>
        </p:txBody>
      </p:sp>
      <p:pic>
        <p:nvPicPr>
          <p:cNvPr id="18434" name="Picture 2"/>
          <p:cNvPicPr>
            <a:picLocks noChangeAspect="1" noChangeArrowheads="1"/>
          </p:cNvPicPr>
          <p:nvPr/>
        </p:nvPicPr>
        <p:blipFill>
          <a:blip r:embed="rId2"/>
          <a:stretch>
            <a:fillRect/>
          </a:stretch>
        </p:blipFill>
        <p:spPr bwMode="auto">
          <a:xfrm>
            <a:off x="1752167" y="1143000"/>
            <a:ext cx="6685905" cy="3496903"/>
          </a:xfrm>
          <a:prstGeom prst="rect">
            <a:avLst/>
          </a:prstGeom>
          <a:noFill/>
          <a:ln w="9525">
            <a:noFill/>
            <a:miter lim="800000"/>
            <a:headEnd/>
            <a:tailEnd/>
          </a:ln>
          <a:effectLst/>
        </p:spPr>
      </p:pic>
      <p:sp>
        <p:nvSpPr>
          <p:cNvPr id="8" name="Rectangle 7"/>
          <p:cNvSpPr/>
          <p:nvPr/>
        </p:nvSpPr>
        <p:spPr>
          <a:xfrm>
            <a:off x="1828800" y="4724400"/>
            <a:ext cx="6705600" cy="584775"/>
          </a:xfrm>
          <a:prstGeom prst="rect">
            <a:avLst/>
          </a:prstGeom>
        </p:spPr>
        <p:txBody>
          <a:bodyPr wrap="square">
            <a:spAutoFit/>
          </a:bodyPr>
          <a:lstStyle/>
          <a:p>
            <a:r>
              <a:rPr lang="en-US" sz="1600" b="1" dirty="0" smtClean="0">
                <a:solidFill>
                  <a:srgbClr val="FF0000"/>
                </a:solidFill>
                <a:latin typeface="Arial" pitchFamily="34" charset="0"/>
                <a:cs typeface="Arial" pitchFamily="34" charset="0"/>
              </a:rPr>
              <a:t>Figure 29  </a:t>
            </a:r>
            <a:r>
              <a:rPr lang="en-US" sz="1600" dirty="0" smtClean="0">
                <a:latin typeface="Arial" pitchFamily="34" charset="0"/>
                <a:cs typeface="Arial" pitchFamily="34" charset="0"/>
              </a:rPr>
              <a:t>The </a:t>
            </a:r>
            <a:r>
              <a:rPr lang="en-US" sz="1600" b="1" dirty="0" smtClean="0">
                <a:solidFill>
                  <a:srgbClr val="FF0000"/>
                </a:solidFill>
                <a:latin typeface="Arial" pitchFamily="34" charset="0"/>
                <a:cs typeface="Arial" pitchFamily="34" charset="0"/>
              </a:rPr>
              <a:t>Lamber</a:t>
            </a:r>
            <a:r>
              <a:rPr lang="en-US" sz="1600" dirty="0" smtClean="0">
                <a:latin typeface="Arial" pitchFamily="34" charset="0"/>
                <a:cs typeface="Arial" pitchFamily="34" charset="0"/>
              </a:rPr>
              <a:t>t and </a:t>
            </a:r>
            <a:r>
              <a:rPr lang="en-US" sz="1600" b="1" dirty="0" smtClean="0">
                <a:solidFill>
                  <a:srgbClr val="FF0000"/>
                </a:solidFill>
                <a:latin typeface="Arial" pitchFamily="34" charset="0"/>
                <a:cs typeface="Arial" pitchFamily="34" charset="0"/>
              </a:rPr>
              <a:t>Material#</a:t>
            </a:r>
            <a:r>
              <a:rPr lang="en-US" sz="1600" dirty="0" smtClean="0">
                <a:latin typeface="Arial" pitchFamily="34" charset="0"/>
                <a:cs typeface="Arial" pitchFamily="34" charset="0"/>
              </a:rPr>
              <a:t> nodes displayed in the Render Tree workspace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nodeType="withEffect">
                                  <p:stCondLst>
                                    <p:cond delay="0"/>
                                  </p:stCondLst>
                                  <p:childTnLst>
                                    <p:set>
                                      <p:cBhvr>
                                        <p:cTn id="9" dur="1" fill="hold">
                                          <p:stCondLst>
                                            <p:cond delay="0"/>
                                          </p:stCondLst>
                                        </p:cTn>
                                        <p:tgtEl>
                                          <p:spTgt spid="18434"/>
                                        </p:tgtEl>
                                        <p:attrNameLst>
                                          <p:attrName>style.visibility</p:attrName>
                                        </p:attrNameLst>
                                      </p:cBhvr>
                                      <p:to>
                                        <p:strVal val="visible"/>
                                      </p:to>
                                    </p:set>
                                    <p:animEffect transition="in" filter="dissolve">
                                      <p:cBhvr>
                                        <p:cTn id="10" dur="500"/>
                                        <p:tgtEl>
                                          <p:spTgt spid="18434"/>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ssolve">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14400" y="438090"/>
            <a:ext cx="1905000" cy="400110"/>
          </a:xfrm>
          <a:prstGeom prst="rect">
            <a:avLst/>
          </a:prstGeom>
        </p:spPr>
        <p:txBody>
          <a:bodyPr wrap="square">
            <a:spAutoFit/>
          </a:bodyPr>
          <a:lstStyle/>
          <a:p>
            <a:r>
              <a:rPr lang="en-US" sz="2000" b="1" dirty="0" smtClean="0">
                <a:solidFill>
                  <a:srgbClr val="0070C0"/>
                </a:solidFill>
                <a:latin typeface="Arial" pitchFamily="34" charset="0"/>
                <a:cs typeface="Arial" pitchFamily="34" charset="0"/>
              </a:rPr>
              <a:t>Spot Light</a:t>
            </a:r>
          </a:p>
        </p:txBody>
      </p:sp>
      <p:pic>
        <p:nvPicPr>
          <p:cNvPr id="17410" name="Picture 2"/>
          <p:cNvPicPr>
            <a:picLocks noChangeAspect="1" noChangeArrowheads="1"/>
          </p:cNvPicPr>
          <p:nvPr/>
        </p:nvPicPr>
        <p:blipFill>
          <a:blip r:embed="rId2" cstate="print"/>
          <a:srcRect/>
          <a:stretch>
            <a:fillRect/>
          </a:stretch>
        </p:blipFill>
        <p:spPr bwMode="auto">
          <a:xfrm>
            <a:off x="3124200" y="838200"/>
            <a:ext cx="4800600" cy="3276600"/>
          </a:xfrm>
          <a:prstGeom prst="rect">
            <a:avLst/>
          </a:prstGeom>
          <a:noFill/>
          <a:ln w="9525">
            <a:noFill/>
            <a:miter lim="800000"/>
            <a:headEnd/>
            <a:tailEnd/>
          </a:ln>
          <a:effectLst/>
        </p:spPr>
      </p:pic>
      <p:sp>
        <p:nvSpPr>
          <p:cNvPr id="7" name="Rectangle 6"/>
          <p:cNvSpPr/>
          <p:nvPr/>
        </p:nvSpPr>
        <p:spPr>
          <a:xfrm>
            <a:off x="2667000" y="4191000"/>
            <a:ext cx="5943600" cy="338554"/>
          </a:xfrm>
          <a:prstGeom prst="rect">
            <a:avLst/>
          </a:prstGeom>
        </p:spPr>
        <p:txBody>
          <a:bodyPr wrap="square">
            <a:spAutoFit/>
          </a:bodyPr>
          <a:lstStyle/>
          <a:p>
            <a:pPr algn="ctr"/>
            <a:r>
              <a:rPr lang="en-US" sz="1600" b="1" dirty="0" smtClean="0">
                <a:solidFill>
                  <a:srgbClr val="FF0000"/>
                </a:solidFill>
                <a:latin typeface="Arial" pitchFamily="34" charset="0"/>
                <a:cs typeface="Arial" pitchFamily="34" charset="0"/>
              </a:rPr>
              <a:t>Figure 3  </a:t>
            </a:r>
            <a:r>
              <a:rPr lang="en-US" sz="1600" dirty="0" smtClean="0">
                <a:latin typeface="Arial" pitchFamily="34" charset="0"/>
                <a:cs typeface="Arial" pitchFamily="34" charset="0"/>
              </a:rPr>
              <a:t>A scene lit by a Spot light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nodeType="withEffect">
                                  <p:stCondLst>
                                    <p:cond delay="0"/>
                                  </p:stCondLst>
                                  <p:childTnLst>
                                    <p:set>
                                      <p:cBhvr>
                                        <p:cTn id="9" dur="1" fill="hold">
                                          <p:stCondLst>
                                            <p:cond delay="0"/>
                                          </p:stCondLst>
                                        </p:cTn>
                                        <p:tgtEl>
                                          <p:spTgt spid="17410"/>
                                        </p:tgtEl>
                                        <p:attrNameLst>
                                          <p:attrName>style.visibility</p:attrName>
                                        </p:attrNameLst>
                                      </p:cBhvr>
                                      <p:to>
                                        <p:strVal val="visible"/>
                                      </p:to>
                                    </p:set>
                                    <p:animEffect transition="in" filter="dissolve">
                                      <p:cBhvr>
                                        <p:cTn id="10" dur="500"/>
                                        <p:tgtEl>
                                          <p:spTgt spid="17410"/>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dissolv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stretch>
            <a:fillRect/>
          </a:stretch>
        </p:blipFill>
        <p:spPr bwMode="auto">
          <a:xfrm>
            <a:off x="1828800" y="609600"/>
            <a:ext cx="6477000" cy="3803666"/>
          </a:xfrm>
          <a:prstGeom prst="rect">
            <a:avLst/>
          </a:prstGeom>
          <a:noFill/>
          <a:ln w="9525">
            <a:noFill/>
            <a:miter lim="800000"/>
            <a:headEnd/>
            <a:tailEnd/>
          </a:ln>
          <a:effectLst/>
        </p:spPr>
      </p:pic>
      <p:sp>
        <p:nvSpPr>
          <p:cNvPr id="8" name="Rectangle 7"/>
          <p:cNvSpPr/>
          <p:nvPr/>
        </p:nvSpPr>
        <p:spPr>
          <a:xfrm>
            <a:off x="2057400" y="4495800"/>
            <a:ext cx="6553200" cy="584775"/>
          </a:xfrm>
          <a:prstGeom prst="rect">
            <a:avLst/>
          </a:prstGeom>
        </p:spPr>
        <p:txBody>
          <a:bodyPr wrap="square">
            <a:spAutoFit/>
          </a:bodyPr>
          <a:lstStyle/>
          <a:p>
            <a:r>
              <a:rPr lang="en-US" sz="1600" b="1" dirty="0" smtClean="0">
                <a:solidFill>
                  <a:srgbClr val="FF0000"/>
                </a:solidFill>
                <a:latin typeface="Arial" pitchFamily="34" charset="0"/>
                <a:cs typeface="Arial" pitchFamily="34" charset="0"/>
              </a:rPr>
              <a:t>Figure 30  </a:t>
            </a:r>
            <a:r>
              <a:rPr lang="en-US" sz="1600" dirty="0" smtClean="0">
                <a:latin typeface="Arial" pitchFamily="34" charset="0"/>
                <a:cs typeface="Arial" pitchFamily="34" charset="0"/>
              </a:rPr>
              <a:t>The </a:t>
            </a:r>
            <a:r>
              <a:rPr lang="en-US" sz="1600" b="1" dirty="0" err="1" smtClean="0">
                <a:solidFill>
                  <a:srgbClr val="FF0000"/>
                </a:solidFill>
                <a:latin typeface="Arial" pitchFamily="34" charset="0"/>
                <a:cs typeface="Arial" pitchFamily="34" charset="0"/>
              </a:rPr>
              <a:t>Matte_Shadow_mip</a:t>
            </a:r>
            <a:r>
              <a:rPr lang="en-US" sz="1600" b="1" dirty="0" smtClean="0">
                <a:solidFill>
                  <a:srgbClr val="FF0000"/>
                </a:solidFill>
                <a:latin typeface="Arial" pitchFamily="34" charset="0"/>
                <a:cs typeface="Arial" pitchFamily="34" charset="0"/>
              </a:rPr>
              <a:t>(</a:t>
            </a:r>
            <a:r>
              <a:rPr lang="en-US" sz="1600" b="1" dirty="0" err="1" smtClean="0">
                <a:solidFill>
                  <a:srgbClr val="FF0000"/>
                </a:solidFill>
                <a:latin typeface="Arial" pitchFamily="34" charset="0"/>
                <a:cs typeface="Arial" pitchFamily="34" charset="0"/>
              </a:rPr>
              <a:t>mr</a:t>
            </a:r>
            <a:r>
              <a:rPr lang="en-US" sz="1600" b="1" dirty="0" smtClean="0">
                <a:solidFill>
                  <a:srgbClr val="FF0000"/>
                </a:solidFill>
                <a:latin typeface="Arial" pitchFamily="34" charset="0"/>
                <a:cs typeface="Arial" pitchFamily="34" charset="0"/>
              </a:rPr>
              <a:t> Surface Material </a:t>
            </a:r>
            <a:r>
              <a:rPr lang="en-US" sz="1600" b="1" dirty="0" err="1" smtClean="0">
                <a:solidFill>
                  <a:srgbClr val="FF0000"/>
                </a:solidFill>
                <a:latin typeface="Arial" pitchFamily="34" charset="0"/>
                <a:cs typeface="Arial" pitchFamily="34" charset="0"/>
              </a:rPr>
              <a:t>Shader</a:t>
            </a:r>
            <a:r>
              <a:rPr lang="en-US" sz="1600" b="1" dirty="0" smtClean="0">
                <a:solidFill>
                  <a:srgbClr val="FF0000"/>
                </a:solidFill>
                <a:latin typeface="Arial" pitchFamily="34" charset="0"/>
                <a:cs typeface="Arial" pitchFamily="34" charset="0"/>
              </a:rPr>
              <a:t>) </a:t>
            </a:r>
            <a:r>
              <a:rPr lang="en-US" sz="1600" dirty="0" smtClean="0">
                <a:latin typeface="Arial" pitchFamily="34" charset="0"/>
                <a:cs typeface="Arial" pitchFamily="34" charset="0"/>
              </a:rPr>
              <a:t>node in the Render Tree workspace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dissolve">
                                      <p:cBhvr>
                                        <p:cTn id="7" dur="500"/>
                                        <p:tgtEl>
                                          <p:spTgt spid="19458"/>
                                        </p:tgtEl>
                                      </p:cBhvr>
                                    </p:animEffect>
                                  </p:childTnLst>
                                </p:cTn>
                              </p:par>
                              <p:par>
                                <p:cTn id="8" presetID="9"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dissolv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a:stretch>
            <a:fillRect/>
          </a:stretch>
        </p:blipFill>
        <p:spPr bwMode="auto">
          <a:xfrm>
            <a:off x="1676400" y="533400"/>
            <a:ext cx="6427899" cy="3767463"/>
          </a:xfrm>
          <a:prstGeom prst="rect">
            <a:avLst/>
          </a:prstGeom>
          <a:noFill/>
          <a:ln w="9525">
            <a:noFill/>
            <a:miter lim="800000"/>
            <a:headEnd/>
            <a:tailEnd/>
          </a:ln>
          <a:effectLst/>
        </p:spPr>
      </p:pic>
      <p:sp>
        <p:nvSpPr>
          <p:cNvPr id="6" name="Rectangle 5"/>
          <p:cNvSpPr/>
          <p:nvPr/>
        </p:nvSpPr>
        <p:spPr>
          <a:xfrm>
            <a:off x="1524000" y="4419600"/>
            <a:ext cx="6858000" cy="338554"/>
          </a:xfrm>
          <a:prstGeom prst="rect">
            <a:avLst/>
          </a:prstGeom>
        </p:spPr>
        <p:txBody>
          <a:bodyPr wrap="square">
            <a:spAutoFit/>
          </a:bodyPr>
          <a:lstStyle/>
          <a:p>
            <a:pPr algn="ctr"/>
            <a:r>
              <a:rPr lang="en-US" sz="1600" b="1" dirty="0" smtClean="0">
                <a:solidFill>
                  <a:srgbClr val="FF0000"/>
                </a:solidFill>
                <a:latin typeface="Arial" pitchFamily="34" charset="0"/>
                <a:cs typeface="Arial" pitchFamily="34" charset="0"/>
              </a:rPr>
              <a:t>Figure 31  </a:t>
            </a:r>
            <a:r>
              <a:rPr lang="en-US" sz="1600" dirty="0" smtClean="0">
                <a:latin typeface="Arial" pitchFamily="34" charset="0"/>
                <a:cs typeface="Arial" pitchFamily="34" charset="0"/>
              </a:rPr>
              <a:t>Final node network in the Render Tree workspace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nodeType="withEffect">
                                  <p:stCondLst>
                                    <p:cond delay="0"/>
                                  </p:stCondLst>
                                  <p:childTnLst>
                                    <p:set>
                                      <p:cBhvr>
                                        <p:cTn id="9" dur="1" fill="hold">
                                          <p:stCondLst>
                                            <p:cond delay="0"/>
                                          </p:stCondLst>
                                        </p:cTn>
                                        <p:tgtEl>
                                          <p:spTgt spid="20482"/>
                                        </p:tgtEl>
                                        <p:attrNameLst>
                                          <p:attrName>style.visibility</p:attrName>
                                        </p:attrNameLst>
                                      </p:cBhvr>
                                      <p:to>
                                        <p:strVal val="visible"/>
                                      </p:to>
                                    </p:set>
                                    <p:animEffect transition="in" filter="dissolve">
                                      <p:cBhvr>
                                        <p:cTn id="10" dur="500"/>
                                        <p:tgtEl>
                                          <p:spTgt spid="20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4400" y="468868"/>
            <a:ext cx="4572000" cy="400110"/>
          </a:xfrm>
          <a:prstGeom prst="rect">
            <a:avLst/>
          </a:prstGeom>
        </p:spPr>
        <p:txBody>
          <a:bodyPr>
            <a:spAutoFit/>
          </a:bodyPr>
          <a:lstStyle/>
          <a:p>
            <a:r>
              <a:rPr lang="en-US" sz="2000" b="1" dirty="0" smtClean="0">
                <a:solidFill>
                  <a:srgbClr val="0070C0"/>
                </a:solidFill>
                <a:latin typeface="Arial" pitchFamily="34" charset="0"/>
                <a:cs typeface="Arial" pitchFamily="34" charset="0"/>
              </a:rPr>
              <a:t>Saving and Rendering the Scene</a:t>
            </a:r>
          </a:p>
        </p:txBody>
      </p:sp>
      <p:pic>
        <p:nvPicPr>
          <p:cNvPr id="21506" name="Picture 2"/>
          <p:cNvPicPr>
            <a:picLocks noChangeAspect="1" noChangeArrowheads="1"/>
          </p:cNvPicPr>
          <p:nvPr/>
        </p:nvPicPr>
        <p:blipFill>
          <a:blip r:embed="rId2" cstate="print"/>
          <a:srcRect/>
          <a:stretch>
            <a:fillRect/>
          </a:stretch>
        </p:blipFill>
        <p:spPr bwMode="auto">
          <a:xfrm>
            <a:off x="2438400" y="1066800"/>
            <a:ext cx="4876800" cy="3510054"/>
          </a:xfrm>
          <a:prstGeom prst="rect">
            <a:avLst/>
          </a:prstGeom>
          <a:noFill/>
          <a:ln w="9525">
            <a:noFill/>
            <a:miter lim="800000"/>
            <a:headEnd/>
            <a:tailEnd/>
          </a:ln>
          <a:effectLst/>
        </p:spPr>
      </p:pic>
      <p:pic>
        <p:nvPicPr>
          <p:cNvPr id="6" name="Picture 2"/>
          <p:cNvPicPr>
            <a:picLocks noChangeAspect="1" noChangeArrowheads="1"/>
          </p:cNvPicPr>
          <p:nvPr/>
        </p:nvPicPr>
        <p:blipFill>
          <a:blip r:embed="rId2" cstate="print"/>
          <a:srcRect/>
          <a:stretch>
            <a:fillRect/>
          </a:stretch>
        </p:blipFill>
        <p:spPr bwMode="auto">
          <a:xfrm>
            <a:off x="2057400" y="961478"/>
            <a:ext cx="5334000" cy="3839122"/>
          </a:xfrm>
          <a:prstGeom prst="rect">
            <a:avLst/>
          </a:prstGeom>
          <a:noFill/>
          <a:ln w="9525">
            <a:noFill/>
            <a:miter lim="800000"/>
            <a:headEnd/>
            <a:tailEnd/>
          </a:ln>
          <a:effectLst/>
        </p:spPr>
      </p:pic>
      <p:sp>
        <p:nvSpPr>
          <p:cNvPr id="7" name="Rectangle 6"/>
          <p:cNvSpPr/>
          <p:nvPr/>
        </p:nvSpPr>
        <p:spPr>
          <a:xfrm>
            <a:off x="1752600" y="4843046"/>
            <a:ext cx="5638800" cy="338554"/>
          </a:xfrm>
          <a:prstGeom prst="rect">
            <a:avLst/>
          </a:prstGeom>
        </p:spPr>
        <p:txBody>
          <a:bodyPr wrap="square">
            <a:spAutoFit/>
          </a:bodyPr>
          <a:lstStyle/>
          <a:p>
            <a:pPr algn="ctr"/>
            <a:r>
              <a:rPr lang="en-US" sz="1600" b="1" dirty="0" smtClean="0">
                <a:solidFill>
                  <a:srgbClr val="FF0000"/>
                </a:solidFill>
                <a:latin typeface="Arial" pitchFamily="34" charset="0"/>
                <a:cs typeface="Arial" pitchFamily="34" charset="0"/>
              </a:rPr>
              <a:t>Figure 32  </a:t>
            </a:r>
            <a:r>
              <a:rPr lang="en-US" sz="1600" dirty="0" smtClean="0">
                <a:latin typeface="Arial" pitchFamily="34" charset="0"/>
                <a:cs typeface="Arial" pitchFamily="34" charset="0"/>
              </a:rPr>
              <a:t>The final rendered output of the scene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nodeType="withEffect">
                                  <p:stCondLst>
                                    <p:cond delay="0"/>
                                  </p:stCondLst>
                                  <p:childTnLst>
                                    <p:set>
                                      <p:cBhvr>
                                        <p:cTn id="9" dur="1" fill="hold">
                                          <p:stCondLst>
                                            <p:cond delay="0"/>
                                          </p:stCondLst>
                                        </p:cTn>
                                        <p:tgtEl>
                                          <p:spTgt spid="21506"/>
                                        </p:tgtEl>
                                        <p:attrNameLst>
                                          <p:attrName>style.visibility</p:attrName>
                                        </p:attrNameLst>
                                      </p:cBhvr>
                                      <p:to>
                                        <p:strVal val="visible"/>
                                      </p:to>
                                    </p:set>
                                    <p:animEffect transition="in" filter="dissolve">
                                      <p:cBhvr>
                                        <p:cTn id="10" dur="500"/>
                                        <p:tgtEl>
                                          <p:spTgt spid="21506"/>
                                        </p:tgtEl>
                                      </p:cBhvr>
                                    </p:animEffect>
                                  </p:childTnLst>
                                </p:cTn>
                              </p:par>
                              <p:par>
                                <p:cTn id="11" presetID="9"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ssolve">
                                      <p:cBhvr>
                                        <p:cTn id="13" dur="500"/>
                                        <p:tgtEl>
                                          <p:spTgt spid="6"/>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dissolv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4400" y="468868"/>
            <a:ext cx="4572000" cy="400110"/>
          </a:xfrm>
          <a:prstGeom prst="rect">
            <a:avLst/>
          </a:prstGeom>
        </p:spPr>
        <p:txBody>
          <a:bodyPr>
            <a:spAutoFit/>
          </a:bodyPr>
          <a:lstStyle/>
          <a:p>
            <a:r>
              <a:rPr lang="en-US" sz="2000" b="1" dirty="0" smtClean="0">
                <a:solidFill>
                  <a:srgbClr val="0070C0"/>
                </a:solidFill>
                <a:latin typeface="Arial" pitchFamily="34" charset="0"/>
                <a:cs typeface="Arial" pitchFamily="34" charset="0"/>
              </a:rPr>
              <a:t>Light Box</a:t>
            </a:r>
          </a:p>
        </p:txBody>
      </p:sp>
      <p:pic>
        <p:nvPicPr>
          <p:cNvPr id="18434" name="Picture 2"/>
          <p:cNvPicPr>
            <a:picLocks noChangeAspect="1" noChangeArrowheads="1"/>
          </p:cNvPicPr>
          <p:nvPr/>
        </p:nvPicPr>
        <p:blipFill>
          <a:blip r:embed="rId2"/>
          <a:stretch>
            <a:fillRect/>
          </a:stretch>
        </p:blipFill>
        <p:spPr bwMode="auto">
          <a:xfrm>
            <a:off x="3026633" y="838200"/>
            <a:ext cx="4729033" cy="3181350"/>
          </a:xfrm>
          <a:prstGeom prst="rect">
            <a:avLst/>
          </a:prstGeom>
          <a:noFill/>
          <a:ln w="9525">
            <a:noFill/>
            <a:miter lim="800000"/>
            <a:headEnd/>
            <a:tailEnd/>
          </a:ln>
          <a:effectLst/>
        </p:spPr>
      </p:pic>
      <p:sp>
        <p:nvSpPr>
          <p:cNvPr id="7" name="Rectangle 6"/>
          <p:cNvSpPr/>
          <p:nvPr/>
        </p:nvSpPr>
        <p:spPr>
          <a:xfrm>
            <a:off x="2438400" y="4038600"/>
            <a:ext cx="5943600" cy="338554"/>
          </a:xfrm>
          <a:prstGeom prst="rect">
            <a:avLst/>
          </a:prstGeom>
        </p:spPr>
        <p:txBody>
          <a:bodyPr wrap="square">
            <a:spAutoFit/>
          </a:bodyPr>
          <a:lstStyle/>
          <a:p>
            <a:pPr algn="ctr"/>
            <a:r>
              <a:rPr lang="en-US" sz="1600" b="1" dirty="0" smtClean="0">
                <a:solidFill>
                  <a:srgbClr val="FF0000"/>
                </a:solidFill>
                <a:latin typeface="Arial" pitchFamily="34" charset="0"/>
                <a:cs typeface="Arial" pitchFamily="34" charset="0"/>
              </a:rPr>
              <a:t>Figure 4  </a:t>
            </a:r>
            <a:r>
              <a:rPr lang="en-US" sz="1600" dirty="0" smtClean="0">
                <a:latin typeface="Arial" pitchFamily="34" charset="0"/>
                <a:cs typeface="Arial" pitchFamily="34" charset="0"/>
              </a:rPr>
              <a:t>A scene lit by the Light Box light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nodeType="withEffect">
                                  <p:stCondLst>
                                    <p:cond delay="0"/>
                                  </p:stCondLst>
                                  <p:childTnLst>
                                    <p:set>
                                      <p:cBhvr>
                                        <p:cTn id="9" dur="1" fill="hold">
                                          <p:stCondLst>
                                            <p:cond delay="0"/>
                                          </p:stCondLst>
                                        </p:cTn>
                                        <p:tgtEl>
                                          <p:spTgt spid="18434"/>
                                        </p:tgtEl>
                                        <p:attrNameLst>
                                          <p:attrName>style.visibility</p:attrName>
                                        </p:attrNameLst>
                                      </p:cBhvr>
                                      <p:to>
                                        <p:strVal val="visible"/>
                                      </p:to>
                                    </p:set>
                                    <p:animEffect transition="in" filter="dissolve">
                                      <p:cBhvr>
                                        <p:cTn id="10" dur="500"/>
                                        <p:tgtEl>
                                          <p:spTgt spid="18434"/>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dissolv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4400" y="468868"/>
            <a:ext cx="1676400" cy="400110"/>
          </a:xfrm>
          <a:prstGeom prst="rect">
            <a:avLst/>
          </a:prstGeom>
        </p:spPr>
        <p:txBody>
          <a:bodyPr wrap="square">
            <a:spAutoFit/>
          </a:bodyPr>
          <a:lstStyle/>
          <a:p>
            <a:r>
              <a:rPr lang="en-US" sz="2000" b="1" dirty="0" smtClean="0">
                <a:solidFill>
                  <a:srgbClr val="0070C0"/>
                </a:solidFill>
                <a:latin typeface="Arial" pitchFamily="34" charset="0"/>
                <a:cs typeface="Arial" pitchFamily="34" charset="0"/>
              </a:rPr>
              <a:t>Neon Light</a:t>
            </a:r>
          </a:p>
        </p:txBody>
      </p:sp>
      <p:pic>
        <p:nvPicPr>
          <p:cNvPr id="19458" name="Picture 2"/>
          <p:cNvPicPr>
            <a:picLocks noChangeAspect="1" noChangeArrowheads="1"/>
          </p:cNvPicPr>
          <p:nvPr/>
        </p:nvPicPr>
        <p:blipFill>
          <a:blip r:embed="rId2" cstate="print"/>
          <a:srcRect/>
          <a:stretch>
            <a:fillRect/>
          </a:stretch>
        </p:blipFill>
        <p:spPr bwMode="auto">
          <a:xfrm>
            <a:off x="3048000" y="1295400"/>
            <a:ext cx="4914900" cy="3276600"/>
          </a:xfrm>
          <a:prstGeom prst="rect">
            <a:avLst/>
          </a:prstGeom>
          <a:noFill/>
          <a:ln w="9525">
            <a:noFill/>
            <a:miter lim="800000"/>
            <a:headEnd/>
            <a:tailEnd/>
          </a:ln>
          <a:effectLst/>
        </p:spPr>
      </p:pic>
      <p:sp>
        <p:nvSpPr>
          <p:cNvPr id="6" name="Rectangle 5"/>
          <p:cNvSpPr/>
          <p:nvPr/>
        </p:nvSpPr>
        <p:spPr>
          <a:xfrm>
            <a:off x="3048000" y="4648200"/>
            <a:ext cx="4953000" cy="338554"/>
          </a:xfrm>
          <a:prstGeom prst="rect">
            <a:avLst/>
          </a:prstGeom>
        </p:spPr>
        <p:txBody>
          <a:bodyPr wrap="square">
            <a:spAutoFit/>
          </a:bodyPr>
          <a:lstStyle/>
          <a:p>
            <a:pPr algn="ctr"/>
            <a:r>
              <a:rPr lang="en-US" sz="1600" b="1" dirty="0" smtClean="0">
                <a:solidFill>
                  <a:srgbClr val="FF0000"/>
                </a:solidFill>
                <a:latin typeface="Arial" pitchFamily="34" charset="0"/>
                <a:cs typeface="Arial" pitchFamily="34" charset="0"/>
              </a:rPr>
              <a:t>Figure  5  </a:t>
            </a:r>
            <a:r>
              <a:rPr lang="en-US" sz="1600" dirty="0" smtClean="0">
                <a:latin typeface="Arial" pitchFamily="34" charset="0"/>
                <a:cs typeface="Arial" pitchFamily="34" charset="0"/>
              </a:rPr>
              <a:t>A scene lit by the Neon light</a:t>
            </a:r>
          </a:p>
        </p:txBody>
      </p:sp>
      <p:sp>
        <p:nvSpPr>
          <p:cNvPr id="7" name="Rectangle 6"/>
          <p:cNvSpPr/>
          <p:nvPr/>
        </p:nvSpPr>
        <p:spPr>
          <a:xfrm>
            <a:off x="914400" y="895290"/>
            <a:ext cx="4572000" cy="400110"/>
          </a:xfrm>
          <a:prstGeom prst="rect">
            <a:avLst/>
          </a:prstGeom>
        </p:spPr>
        <p:txBody>
          <a:bodyPr>
            <a:spAutoFit/>
          </a:bodyPr>
          <a:lstStyle/>
          <a:p>
            <a:r>
              <a:rPr lang="en-US" sz="2000" b="1" dirty="0" smtClean="0">
                <a:solidFill>
                  <a:srgbClr val="0070C0"/>
                </a:solidFill>
                <a:latin typeface="Arial" pitchFamily="34" charset="0"/>
                <a:cs typeface="Arial" pitchFamily="34" charset="0"/>
              </a:rPr>
              <a:t>Flat Light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nodeType="withEffect">
                                  <p:stCondLst>
                                    <p:cond delay="0"/>
                                  </p:stCondLst>
                                  <p:childTnLst>
                                    <p:set>
                                      <p:cBhvr>
                                        <p:cTn id="9" dur="1" fill="hold">
                                          <p:stCondLst>
                                            <p:cond delay="0"/>
                                          </p:stCondLst>
                                        </p:cTn>
                                        <p:tgtEl>
                                          <p:spTgt spid="19458"/>
                                        </p:tgtEl>
                                        <p:attrNameLst>
                                          <p:attrName>style.visibility</p:attrName>
                                        </p:attrNameLst>
                                      </p:cBhvr>
                                      <p:to>
                                        <p:strVal val="visible"/>
                                      </p:to>
                                    </p:set>
                                    <p:animEffect transition="in" filter="dissolve">
                                      <p:cBhvr>
                                        <p:cTn id="10" dur="500"/>
                                        <p:tgtEl>
                                          <p:spTgt spid="19458"/>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ssolve">
                                      <p:cBhvr>
                                        <p:cTn id="13" dur="500"/>
                                        <p:tgtEl>
                                          <p:spTgt spid="6"/>
                                        </p:tgtEl>
                                      </p:cBhvr>
                                    </p:animEffect>
                                  </p:childTnLst>
                                </p:cTn>
                              </p:par>
                              <p:par>
                                <p:cTn id="14" presetID="9" presetClass="entr" presetSubtype="0" fill="hold" grpId="1"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dissolve">
                                      <p:cBhvr>
                                        <p:cTn id="16" dur="500"/>
                                        <p:tgtEl>
                                          <p:spTgt spid="4"/>
                                        </p:tgtEl>
                                      </p:cBhvr>
                                    </p:animEffect>
                                  </p:childTnLst>
                                </p:cTn>
                              </p:par>
                              <p:par>
                                <p:cTn id="17" presetID="9" presetClass="entr" presetSubtype="0" fill="hold" nodeType="withEffect">
                                  <p:stCondLst>
                                    <p:cond delay="0"/>
                                  </p:stCondLst>
                                  <p:childTnLst>
                                    <p:set>
                                      <p:cBhvr>
                                        <p:cTn id="18" dur="1" fill="hold">
                                          <p:stCondLst>
                                            <p:cond delay="0"/>
                                          </p:stCondLst>
                                        </p:cTn>
                                        <p:tgtEl>
                                          <p:spTgt spid="19458"/>
                                        </p:tgtEl>
                                        <p:attrNameLst>
                                          <p:attrName>style.visibility</p:attrName>
                                        </p:attrNameLst>
                                      </p:cBhvr>
                                      <p:to>
                                        <p:strVal val="visible"/>
                                      </p:to>
                                    </p:set>
                                    <p:animEffect transition="in" filter="dissolve">
                                      <p:cBhvr>
                                        <p:cTn id="19" dur="500"/>
                                        <p:tgtEl>
                                          <p:spTgt spid="19458"/>
                                        </p:tgtEl>
                                      </p:cBhvr>
                                    </p:animEffect>
                                  </p:childTnLst>
                                </p:cTn>
                              </p:par>
                              <p:par>
                                <p:cTn id="20" presetID="9" presetClass="entr" presetSubtype="0" fill="hold" grpId="1"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dissolve">
                                      <p:cBhvr>
                                        <p:cTn id="22" dur="500"/>
                                        <p:tgtEl>
                                          <p:spTgt spid="6"/>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dissolve">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66800" y="838200"/>
            <a:ext cx="1219200" cy="461665"/>
          </a:xfrm>
          <a:prstGeom prst="rect">
            <a:avLst/>
          </a:prstGeom>
        </p:spPr>
        <p:txBody>
          <a:bodyPr wrap="square">
            <a:spAutoFit/>
          </a:bodyPr>
          <a:lstStyle/>
          <a:p>
            <a:endParaRPr lang="en-US" sz="2400" dirty="0">
              <a:solidFill>
                <a:srgbClr val="0070C0"/>
              </a:solidFill>
            </a:endParaRPr>
          </a:p>
        </p:txBody>
      </p:sp>
      <p:sp>
        <p:nvSpPr>
          <p:cNvPr id="8" name="Rectangle 7"/>
          <p:cNvSpPr/>
          <p:nvPr/>
        </p:nvSpPr>
        <p:spPr>
          <a:xfrm>
            <a:off x="533400" y="468868"/>
            <a:ext cx="2209800" cy="461665"/>
          </a:xfrm>
          <a:prstGeom prst="rect">
            <a:avLst/>
          </a:prstGeom>
        </p:spPr>
        <p:txBody>
          <a:bodyPr wrap="square">
            <a:spAutoFit/>
          </a:bodyPr>
          <a:lstStyle/>
          <a:p>
            <a:pPr>
              <a:buFont typeface="Wingdings" pitchFamily="2" charset="2"/>
              <a:buChar char="Ø"/>
            </a:pPr>
            <a:r>
              <a:rPr lang="en-US" sz="2400" b="1" dirty="0" smtClean="0">
                <a:solidFill>
                  <a:srgbClr val="C00000"/>
                </a:solidFill>
                <a:latin typeface="Arial" pitchFamily="34" charset="0"/>
                <a:cs typeface="Arial" pitchFamily="34" charset="0"/>
              </a:rPr>
              <a:t>  Tutorial</a:t>
            </a:r>
            <a:r>
              <a:rPr lang="en-US" dirty="0" smtClean="0"/>
              <a:t> </a:t>
            </a:r>
            <a:r>
              <a:rPr lang="en-US" sz="2400" b="1" dirty="0" smtClean="0">
                <a:solidFill>
                  <a:srgbClr val="C00000"/>
                </a:solidFill>
                <a:latin typeface="Arial" pitchFamily="34" charset="0"/>
                <a:cs typeface="Arial" pitchFamily="34" charset="0"/>
              </a:rPr>
              <a:t>1</a:t>
            </a:r>
          </a:p>
        </p:txBody>
      </p:sp>
      <p:sp>
        <p:nvSpPr>
          <p:cNvPr id="9" name="Rectangle 8"/>
          <p:cNvSpPr/>
          <p:nvPr/>
        </p:nvSpPr>
        <p:spPr>
          <a:xfrm>
            <a:off x="914400" y="926068"/>
            <a:ext cx="8229600" cy="338554"/>
          </a:xfrm>
          <a:prstGeom prst="rect">
            <a:avLst/>
          </a:prstGeom>
        </p:spPr>
        <p:txBody>
          <a:bodyPr wrap="square">
            <a:spAutoFit/>
          </a:bodyPr>
          <a:lstStyle/>
          <a:p>
            <a:r>
              <a:rPr lang="en-US" sz="1600" dirty="0" smtClean="0">
                <a:latin typeface="Arial" pitchFamily="34" charset="0"/>
                <a:cs typeface="Arial" pitchFamily="34" charset="0"/>
              </a:rPr>
              <a:t>In this tutorial, you will create a studio light setup in the scene, as shown in Figure 6. </a:t>
            </a:r>
            <a:endParaRPr lang="en-US" sz="1600" dirty="0">
              <a:latin typeface="Arial" pitchFamily="34" charset="0"/>
              <a:cs typeface="Arial" pitchFamily="34" charset="0"/>
            </a:endParaRPr>
          </a:p>
        </p:txBody>
      </p:sp>
      <p:pic>
        <p:nvPicPr>
          <p:cNvPr id="20483" name="Picture 3"/>
          <p:cNvPicPr>
            <a:picLocks noChangeAspect="1" noChangeArrowheads="1"/>
          </p:cNvPicPr>
          <p:nvPr/>
        </p:nvPicPr>
        <p:blipFill>
          <a:blip r:embed="rId2" cstate="print"/>
          <a:srcRect/>
          <a:stretch>
            <a:fillRect/>
          </a:stretch>
        </p:blipFill>
        <p:spPr bwMode="auto">
          <a:xfrm>
            <a:off x="2209800" y="1447800"/>
            <a:ext cx="5334000" cy="3595292"/>
          </a:xfrm>
          <a:prstGeom prst="rect">
            <a:avLst/>
          </a:prstGeom>
          <a:noFill/>
          <a:ln w="9525">
            <a:noFill/>
            <a:miter lim="800000"/>
            <a:headEnd/>
            <a:tailEnd/>
          </a:ln>
          <a:effectLst/>
        </p:spPr>
      </p:pic>
      <p:sp>
        <p:nvSpPr>
          <p:cNvPr id="10" name="Rectangle 9"/>
          <p:cNvSpPr/>
          <p:nvPr/>
        </p:nvSpPr>
        <p:spPr>
          <a:xfrm>
            <a:off x="1905000" y="5105400"/>
            <a:ext cx="5943600" cy="338554"/>
          </a:xfrm>
          <a:prstGeom prst="rect">
            <a:avLst/>
          </a:prstGeom>
        </p:spPr>
        <p:txBody>
          <a:bodyPr wrap="square">
            <a:spAutoFit/>
          </a:bodyPr>
          <a:lstStyle/>
          <a:p>
            <a:pPr algn="ctr"/>
            <a:r>
              <a:rPr lang="en-US" sz="1600" b="1" dirty="0" smtClean="0">
                <a:solidFill>
                  <a:srgbClr val="FF0000"/>
                </a:solidFill>
                <a:latin typeface="Arial" pitchFamily="34" charset="0"/>
                <a:cs typeface="Arial" pitchFamily="34" charset="0"/>
              </a:rPr>
              <a:t>Figure 6  </a:t>
            </a:r>
            <a:r>
              <a:rPr lang="en-US" sz="1600" dirty="0" smtClean="0">
                <a:latin typeface="Arial" pitchFamily="34" charset="0"/>
                <a:cs typeface="Arial" pitchFamily="34" charset="0"/>
              </a:rPr>
              <a:t>The scene illuminated using studio light setup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grpId="1" nodeType="withEffect" nodePh="1">
                                  <p:stCondLst>
                                    <p:cond delay="0"/>
                                  </p:stCondLst>
                                  <p:endCondLst>
                                    <p:cond evt="begin" delay="0">
                                      <p:tn val="8"/>
                                    </p:cond>
                                  </p:end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par>
                                <p:cTn id="11" presetID="9" presetClass="entr" presetSubtype="0" fill="hold" grpId="2" nodeType="withEffect" nodePh="1">
                                  <p:stCondLst>
                                    <p:cond delay="0"/>
                                  </p:stCondLst>
                                  <p:endCondLst>
                                    <p:cond evt="begin" delay="0">
                                      <p:tn val="11"/>
                                    </p:cond>
                                  </p:end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par>
                                <p:cTn id="14" presetID="9" presetClass="entr" presetSubtype="0" fill="hold" grpId="3" nodeType="withEffect" nodePh="1">
                                  <p:stCondLst>
                                    <p:cond delay="0"/>
                                  </p:stCondLst>
                                  <p:endCondLst>
                                    <p:cond evt="begin" delay="0">
                                      <p:tn val="14"/>
                                    </p:cond>
                                  </p:endCondLst>
                                  <p:childTnLst>
                                    <p:set>
                                      <p:cBhvr>
                                        <p:cTn id="15" dur="1" fill="hold">
                                          <p:stCondLst>
                                            <p:cond delay="0"/>
                                          </p:stCondLst>
                                        </p:cTn>
                                        <p:tgtEl>
                                          <p:spTgt spid="5"/>
                                        </p:tgtEl>
                                        <p:attrNameLst>
                                          <p:attrName>style.visibility</p:attrName>
                                        </p:attrNameLst>
                                      </p:cBhvr>
                                      <p:to>
                                        <p:strVal val="visible"/>
                                      </p:to>
                                    </p:set>
                                    <p:animEffect transition="in" filter="dissolve">
                                      <p:cBhvr>
                                        <p:cTn id="16" dur="500"/>
                                        <p:tgtEl>
                                          <p:spTgt spid="5"/>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dissolve">
                                      <p:cBhvr>
                                        <p:cTn id="19" dur="500"/>
                                        <p:tgtEl>
                                          <p:spTgt spid="8"/>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dissolve">
                                      <p:cBhvr>
                                        <p:cTn id="22" dur="500"/>
                                        <p:tgtEl>
                                          <p:spTgt spid="9"/>
                                        </p:tgtEl>
                                      </p:cBhvr>
                                    </p:animEffect>
                                  </p:childTnLst>
                                </p:cTn>
                              </p:par>
                              <p:par>
                                <p:cTn id="23" presetID="9" presetClass="entr" presetSubtype="0" fill="hold" nodeType="withEffect">
                                  <p:stCondLst>
                                    <p:cond delay="0"/>
                                  </p:stCondLst>
                                  <p:childTnLst>
                                    <p:set>
                                      <p:cBhvr>
                                        <p:cTn id="24" dur="1" fill="hold">
                                          <p:stCondLst>
                                            <p:cond delay="0"/>
                                          </p:stCondLst>
                                        </p:cTn>
                                        <p:tgtEl>
                                          <p:spTgt spid="20483"/>
                                        </p:tgtEl>
                                        <p:attrNameLst>
                                          <p:attrName>style.visibility</p:attrName>
                                        </p:attrNameLst>
                                      </p:cBhvr>
                                      <p:to>
                                        <p:strVal val="visible"/>
                                      </p:to>
                                    </p:set>
                                    <p:animEffect transition="in" filter="dissolve">
                                      <p:cBhvr>
                                        <p:cTn id="25" dur="500"/>
                                        <p:tgtEl>
                                          <p:spTgt spid="20483"/>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dissolve">
                                      <p:cBhvr>
                                        <p:cTn id="2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5" grpId="2"/>
      <p:bldP spid="5" grpId="3"/>
      <p:bldP spid="8" grpId="0"/>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14400" y="468868"/>
            <a:ext cx="4572000" cy="400110"/>
          </a:xfrm>
          <a:prstGeom prst="rect">
            <a:avLst/>
          </a:prstGeom>
        </p:spPr>
        <p:txBody>
          <a:bodyPr>
            <a:spAutoFit/>
          </a:bodyPr>
          <a:lstStyle/>
          <a:p>
            <a:r>
              <a:rPr lang="en-US" sz="2000" b="1" dirty="0" smtClean="0">
                <a:solidFill>
                  <a:srgbClr val="0070C0"/>
                </a:solidFill>
                <a:latin typeface="Arial" pitchFamily="34" charset="0"/>
                <a:cs typeface="Arial" pitchFamily="34" charset="0"/>
              </a:rPr>
              <a:t>Creating the Project Folder</a:t>
            </a:r>
          </a:p>
        </p:txBody>
      </p:sp>
      <p:sp>
        <p:nvSpPr>
          <p:cNvPr id="8" name="Rectangle 7"/>
          <p:cNvSpPr/>
          <p:nvPr/>
        </p:nvSpPr>
        <p:spPr>
          <a:xfrm>
            <a:off x="914400" y="838200"/>
            <a:ext cx="4572000" cy="400110"/>
          </a:xfrm>
          <a:prstGeom prst="rect">
            <a:avLst/>
          </a:prstGeom>
        </p:spPr>
        <p:txBody>
          <a:bodyPr>
            <a:spAutoFit/>
          </a:bodyPr>
          <a:lstStyle/>
          <a:p>
            <a:r>
              <a:rPr lang="en-US" sz="2000" b="1" dirty="0" smtClean="0">
                <a:solidFill>
                  <a:srgbClr val="0070C0"/>
                </a:solidFill>
                <a:latin typeface="Arial" pitchFamily="34" charset="0"/>
                <a:cs typeface="Arial" pitchFamily="34" charset="0"/>
              </a:rPr>
              <a:t>Opening the File </a:t>
            </a:r>
          </a:p>
        </p:txBody>
      </p:sp>
      <p:pic>
        <p:nvPicPr>
          <p:cNvPr id="21506" name="Picture 2"/>
          <p:cNvPicPr>
            <a:picLocks noChangeAspect="1" noChangeArrowheads="1"/>
          </p:cNvPicPr>
          <p:nvPr/>
        </p:nvPicPr>
        <p:blipFill>
          <a:blip r:embed="rId2" cstate="print"/>
          <a:srcRect/>
          <a:stretch>
            <a:fillRect/>
          </a:stretch>
        </p:blipFill>
        <p:spPr bwMode="auto">
          <a:xfrm>
            <a:off x="2286000" y="1600200"/>
            <a:ext cx="5867400" cy="3043128"/>
          </a:xfrm>
          <a:prstGeom prst="rect">
            <a:avLst/>
          </a:prstGeom>
          <a:noFill/>
          <a:ln w="9525">
            <a:noFill/>
            <a:miter lim="800000"/>
            <a:headEnd/>
            <a:tailEnd/>
          </a:ln>
          <a:effectLst/>
        </p:spPr>
      </p:pic>
      <p:sp>
        <p:nvSpPr>
          <p:cNvPr id="9" name="Rectangle 8"/>
          <p:cNvSpPr/>
          <p:nvPr/>
        </p:nvSpPr>
        <p:spPr>
          <a:xfrm>
            <a:off x="1600200" y="4648200"/>
            <a:ext cx="7391400" cy="338554"/>
          </a:xfrm>
          <a:prstGeom prst="rect">
            <a:avLst/>
          </a:prstGeom>
        </p:spPr>
        <p:txBody>
          <a:bodyPr wrap="square">
            <a:spAutoFit/>
          </a:bodyPr>
          <a:lstStyle/>
          <a:p>
            <a:pPr algn="ctr"/>
            <a:r>
              <a:rPr lang="en-US" sz="1600" b="1" dirty="0" smtClean="0">
                <a:solidFill>
                  <a:srgbClr val="FF0000"/>
                </a:solidFill>
                <a:latin typeface="Arial" pitchFamily="34" charset="0"/>
                <a:cs typeface="Arial" pitchFamily="34" charset="0"/>
              </a:rPr>
              <a:t>Figure 7  </a:t>
            </a:r>
            <a:r>
              <a:rPr lang="en-US" sz="1600" dirty="0" smtClean="0">
                <a:latin typeface="Arial" pitchFamily="34" charset="0"/>
                <a:cs typeface="Arial" pitchFamily="34" charset="0"/>
              </a:rPr>
              <a:t>The c05_tut1_start file displayed in the Camera viewport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dissolve">
                                      <p:cBhvr>
                                        <p:cTn id="10" dur="500"/>
                                        <p:tgtEl>
                                          <p:spTgt spid="8"/>
                                        </p:tgtEl>
                                      </p:cBhvr>
                                    </p:animEffect>
                                  </p:childTnLst>
                                </p:cTn>
                              </p:par>
                              <p:par>
                                <p:cTn id="11" presetID="9" presetClass="entr" presetSubtype="0" fill="hold" nodeType="withEffect">
                                  <p:stCondLst>
                                    <p:cond delay="0"/>
                                  </p:stCondLst>
                                  <p:childTnLst>
                                    <p:set>
                                      <p:cBhvr>
                                        <p:cTn id="12" dur="1" fill="hold">
                                          <p:stCondLst>
                                            <p:cond delay="0"/>
                                          </p:stCondLst>
                                        </p:cTn>
                                        <p:tgtEl>
                                          <p:spTgt spid="21506"/>
                                        </p:tgtEl>
                                        <p:attrNameLst>
                                          <p:attrName>style.visibility</p:attrName>
                                        </p:attrNameLst>
                                      </p:cBhvr>
                                      <p:to>
                                        <p:strVal val="visible"/>
                                      </p:to>
                                    </p:set>
                                    <p:animEffect transition="in" filter="dissolve">
                                      <p:cBhvr>
                                        <p:cTn id="13" dur="500"/>
                                        <p:tgtEl>
                                          <p:spTgt spid="21506"/>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dissolve">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4400" y="438090"/>
            <a:ext cx="2057400" cy="400110"/>
          </a:xfrm>
          <a:prstGeom prst="rect">
            <a:avLst/>
          </a:prstGeom>
        </p:spPr>
        <p:txBody>
          <a:bodyPr wrap="square">
            <a:spAutoFit/>
          </a:bodyPr>
          <a:lstStyle/>
          <a:p>
            <a:r>
              <a:rPr lang="en-US" sz="2000" b="1" dirty="0" smtClean="0">
                <a:solidFill>
                  <a:srgbClr val="0070C0"/>
                </a:solidFill>
                <a:latin typeface="Arial" pitchFamily="34" charset="0"/>
                <a:cs typeface="Arial" pitchFamily="34" charset="0"/>
              </a:rPr>
              <a:t>Adding Lights</a:t>
            </a:r>
          </a:p>
        </p:txBody>
      </p:sp>
      <p:pic>
        <p:nvPicPr>
          <p:cNvPr id="22530" name="Picture 2"/>
          <p:cNvPicPr>
            <a:picLocks noChangeAspect="1" noChangeArrowheads="1"/>
          </p:cNvPicPr>
          <p:nvPr/>
        </p:nvPicPr>
        <p:blipFill>
          <a:blip r:embed="rId2" cstate="print"/>
          <a:srcRect/>
          <a:stretch>
            <a:fillRect/>
          </a:stretch>
        </p:blipFill>
        <p:spPr bwMode="auto">
          <a:xfrm>
            <a:off x="3362325" y="838200"/>
            <a:ext cx="4714875" cy="3076575"/>
          </a:xfrm>
          <a:prstGeom prst="rect">
            <a:avLst/>
          </a:prstGeom>
          <a:noFill/>
          <a:ln w="9525">
            <a:noFill/>
            <a:miter lim="800000"/>
            <a:headEnd/>
            <a:tailEnd/>
          </a:ln>
          <a:effectLst/>
        </p:spPr>
      </p:pic>
      <p:sp>
        <p:nvSpPr>
          <p:cNvPr id="6" name="Rectangle 5"/>
          <p:cNvSpPr/>
          <p:nvPr/>
        </p:nvSpPr>
        <p:spPr>
          <a:xfrm>
            <a:off x="2971800" y="3962400"/>
            <a:ext cx="5638800" cy="338554"/>
          </a:xfrm>
          <a:prstGeom prst="rect">
            <a:avLst/>
          </a:prstGeom>
        </p:spPr>
        <p:txBody>
          <a:bodyPr wrap="square">
            <a:spAutoFit/>
          </a:bodyPr>
          <a:lstStyle/>
          <a:p>
            <a:pPr algn="ctr"/>
            <a:r>
              <a:rPr lang="en-US" sz="1600" b="1" dirty="0" smtClean="0">
                <a:solidFill>
                  <a:srgbClr val="FF0000"/>
                </a:solidFill>
                <a:latin typeface="Arial" pitchFamily="34" charset="0"/>
                <a:cs typeface="Arial" pitchFamily="34" charset="0"/>
              </a:rPr>
              <a:t>Figure 8  </a:t>
            </a:r>
            <a:r>
              <a:rPr lang="en-US" sz="1600" dirty="0" smtClean="0">
                <a:latin typeface="Arial" pitchFamily="34" charset="0"/>
                <a:cs typeface="Arial" pitchFamily="34" charset="0"/>
              </a:rPr>
              <a:t>Setting the focus view of the </a:t>
            </a:r>
            <a:r>
              <a:rPr lang="en-US" sz="1600" dirty="0" err="1" smtClean="0">
                <a:latin typeface="Arial" pitchFamily="34" charset="0"/>
                <a:cs typeface="Arial" pitchFamily="34" charset="0"/>
              </a:rPr>
              <a:t>Light_Box</a:t>
            </a:r>
            <a:r>
              <a:rPr lang="en-US" sz="1600" dirty="0" smtClean="0">
                <a:latin typeface="Arial" pitchFamily="34" charset="0"/>
                <a:cs typeface="Arial" pitchFamily="34" charset="0"/>
              </a:rPr>
              <a:t> light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nodeType="withEffect">
                                  <p:stCondLst>
                                    <p:cond delay="0"/>
                                  </p:stCondLst>
                                  <p:childTnLst>
                                    <p:set>
                                      <p:cBhvr>
                                        <p:cTn id="9" dur="1" fill="hold">
                                          <p:stCondLst>
                                            <p:cond delay="0"/>
                                          </p:stCondLst>
                                        </p:cTn>
                                        <p:tgtEl>
                                          <p:spTgt spid="22530"/>
                                        </p:tgtEl>
                                        <p:attrNameLst>
                                          <p:attrName>style.visibility</p:attrName>
                                        </p:attrNameLst>
                                      </p:cBhvr>
                                      <p:to>
                                        <p:strVal val="visible"/>
                                      </p:to>
                                    </p:set>
                                    <p:animEffect transition="in" filter="dissolve">
                                      <p:cBhvr>
                                        <p:cTn id="10" dur="500"/>
                                        <p:tgtEl>
                                          <p:spTgt spid="22530"/>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ssolv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cstate="print"/>
          <a:srcRect/>
          <a:stretch>
            <a:fillRect/>
          </a:stretch>
        </p:blipFill>
        <p:spPr bwMode="auto">
          <a:xfrm>
            <a:off x="1600200" y="838200"/>
            <a:ext cx="6553200" cy="3355592"/>
          </a:xfrm>
          <a:prstGeom prst="rect">
            <a:avLst/>
          </a:prstGeom>
          <a:noFill/>
          <a:ln w="9525">
            <a:noFill/>
            <a:miter lim="800000"/>
            <a:headEnd/>
            <a:tailEnd/>
          </a:ln>
          <a:effectLst/>
        </p:spPr>
      </p:pic>
      <p:sp>
        <p:nvSpPr>
          <p:cNvPr id="5" name="Rectangle 4"/>
          <p:cNvSpPr/>
          <p:nvPr/>
        </p:nvSpPr>
        <p:spPr>
          <a:xfrm>
            <a:off x="1600200" y="4267200"/>
            <a:ext cx="6629400" cy="338554"/>
          </a:xfrm>
          <a:prstGeom prst="rect">
            <a:avLst/>
          </a:prstGeom>
        </p:spPr>
        <p:txBody>
          <a:bodyPr wrap="square">
            <a:spAutoFit/>
          </a:bodyPr>
          <a:lstStyle/>
          <a:p>
            <a:pPr algn="ctr"/>
            <a:r>
              <a:rPr lang="en-US" sz="1600" b="1" dirty="0" smtClean="0">
                <a:solidFill>
                  <a:srgbClr val="FF0000"/>
                </a:solidFill>
                <a:latin typeface="Arial" pitchFamily="34" charset="0"/>
                <a:cs typeface="Arial" pitchFamily="34" charset="0"/>
              </a:rPr>
              <a:t>Figure 9  </a:t>
            </a:r>
            <a:r>
              <a:rPr lang="en-US" sz="1600" dirty="0" smtClean="0">
                <a:latin typeface="Arial" pitchFamily="34" charset="0"/>
                <a:cs typeface="Arial" pitchFamily="34" charset="0"/>
              </a:rPr>
              <a:t>Alignment of the Light_Box1 of the car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dissolve">
                                      <p:cBhvr>
                                        <p:cTn id="7" dur="500"/>
                                        <p:tgtEl>
                                          <p:spTgt spid="2355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Autodesk Softimage 201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Autodesk Softimage 2014</Template>
  <TotalTime>1251</TotalTime>
  <Words>496</Words>
  <Application>Microsoft Office PowerPoint</Application>
  <PresentationFormat>On-screen Show (4:3)</PresentationFormat>
  <Paragraphs>61</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Autodesk Softimage 2014</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Cadcim</dc:creator>
  <cp:lastModifiedBy>Cad cim</cp:lastModifiedBy>
  <cp:revision>287</cp:revision>
  <dcterms:created xsi:type="dcterms:W3CDTF">2012-09-20T06:50:46Z</dcterms:created>
  <dcterms:modified xsi:type="dcterms:W3CDTF">2013-07-10T07:10:21Z</dcterms:modified>
</cp:coreProperties>
</file>