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114"/>
      </p:cViewPr>
      <p:guideLst>
        <p:guide orient="horz" pos="528"/>
        <p:guide pos="57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713DCD9-01D6-4AD4-BA57-5D9F974F6286}" type="datetimeFigureOut">
              <a:rPr lang="en-US" smtClean="0"/>
              <a:pPr/>
              <a:t>7/15/2013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F315EC-39C7-4B32-83C6-B99D6046197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713DCD9-01D6-4AD4-BA57-5D9F974F6286}" type="datetimeFigureOut">
              <a:rPr lang="en-US" smtClean="0"/>
              <a:pPr/>
              <a:t>7/15/2013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F315EC-39C7-4B32-83C6-B99D6046197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713DCD9-01D6-4AD4-BA57-5D9F974F6286}" type="datetimeFigureOut">
              <a:rPr lang="en-US" smtClean="0"/>
              <a:pPr/>
              <a:t>7/15/2013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F315EC-39C7-4B32-83C6-B99D6046197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713DCD9-01D6-4AD4-BA57-5D9F974F6286}" type="datetimeFigureOut">
              <a:rPr lang="en-US" smtClean="0"/>
              <a:pPr/>
              <a:t>7/15/2013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F315EC-39C7-4B32-83C6-B99D6046197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713DCD9-01D6-4AD4-BA57-5D9F974F6286}" type="datetimeFigureOut">
              <a:rPr lang="en-US" smtClean="0"/>
              <a:pPr/>
              <a:t>7/15/2013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F315EC-39C7-4B32-83C6-B99D6046197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713DCD9-01D6-4AD4-BA57-5D9F974F6286}" type="datetimeFigureOut">
              <a:rPr lang="en-US" smtClean="0"/>
              <a:pPr/>
              <a:t>7/15/2013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F315EC-39C7-4B32-83C6-B99D6046197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713DCD9-01D6-4AD4-BA57-5D9F974F6286}" type="datetimeFigureOut">
              <a:rPr lang="en-US" smtClean="0"/>
              <a:pPr/>
              <a:t>7/15/2013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F315EC-39C7-4B32-83C6-B99D6046197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713DCD9-01D6-4AD4-BA57-5D9F974F6286}" type="datetimeFigureOut">
              <a:rPr lang="en-US" smtClean="0"/>
              <a:pPr/>
              <a:t>7/15/2013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F315EC-39C7-4B32-83C6-B99D6046197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713DCD9-01D6-4AD4-BA57-5D9F974F6286}" type="datetimeFigureOut">
              <a:rPr lang="en-US" smtClean="0"/>
              <a:pPr/>
              <a:t>7/15/2013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F315EC-39C7-4B32-83C6-B99D6046197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713DCD9-01D6-4AD4-BA57-5D9F974F6286}" type="datetimeFigureOut">
              <a:rPr lang="en-US" smtClean="0"/>
              <a:pPr/>
              <a:t>7/15/2013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F315EC-39C7-4B32-83C6-B99D6046197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713DCD9-01D6-4AD4-BA57-5D9F974F6286}" type="datetimeFigureOut">
              <a:rPr lang="en-US" smtClean="0"/>
              <a:pPr/>
              <a:t>7/15/2013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F315EC-39C7-4B32-83C6-B99D6046197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 rot="16200000">
            <a:off x="-2631134" y="2626669"/>
            <a:ext cx="5715001" cy="461665"/>
          </a:xfrm>
          <a:prstGeom prst="rect">
            <a:avLst/>
          </a:prstGeom>
          <a:solidFill>
            <a:srgbClr val="CCFF33"/>
          </a:solidFill>
          <a:ln w="3175">
            <a:solidFill>
              <a:schemeClr val="tx1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rajan Pro" pitchFamily="18" charset="0"/>
              </a:rPr>
              <a:t>8.   </a:t>
            </a:r>
            <a:r>
              <a:rPr lang="en-US" sz="2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rajan Pro" pitchFamily="18" charset="0"/>
              </a:rPr>
              <a:t>Syflex</a:t>
            </a:r>
            <a:r>
              <a:rPr lang="en-US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rajan Pro" pitchFamily="18" charset="0"/>
              </a:rPr>
              <a:t>  Cloth  and  Hair</a:t>
            </a:r>
            <a:endParaRPr lang="en-US" sz="2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rajan Pro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09600" y="304800"/>
            <a:ext cx="3124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 INTRODUCTION</a:t>
            </a:r>
            <a:endParaRPr lang="en-US" sz="24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219200" y="457200"/>
            <a:ext cx="82296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IN" sz="1600" dirty="0" smtClean="0"/>
          </a:p>
          <a:p>
            <a:r>
              <a:rPr lang="en-IN" sz="1600" dirty="0" smtClean="0">
                <a:latin typeface="Arial" pitchFamily="34" charset="0"/>
                <a:cs typeface="Arial" pitchFamily="34" charset="0"/>
              </a:rPr>
              <a:t>In this chapter, you will learn about </a:t>
            </a:r>
            <a:r>
              <a:rPr lang="en-IN" sz="1600" dirty="0" err="1" smtClean="0">
                <a:latin typeface="Arial" pitchFamily="34" charset="0"/>
                <a:cs typeface="Arial" pitchFamily="34" charset="0"/>
              </a:rPr>
              <a:t>Syflex</a:t>
            </a:r>
            <a:r>
              <a:rPr lang="en-IN" sz="1600" dirty="0" smtClean="0">
                <a:latin typeface="Arial" pitchFamily="34" charset="0"/>
                <a:cs typeface="Arial" pitchFamily="34" charset="0"/>
              </a:rPr>
              <a:t> cloth and hair simulation. You can create realistic clothes using the </a:t>
            </a:r>
            <a:r>
              <a:rPr lang="en-IN" sz="1600" dirty="0" err="1" smtClean="0">
                <a:latin typeface="Arial" pitchFamily="34" charset="0"/>
                <a:cs typeface="Arial" pitchFamily="34" charset="0"/>
              </a:rPr>
              <a:t>Syflex</a:t>
            </a:r>
            <a:r>
              <a:rPr lang="en-IN" sz="1600" dirty="0" smtClean="0">
                <a:latin typeface="Arial" pitchFamily="34" charset="0"/>
                <a:cs typeface="Arial" pitchFamily="34" charset="0"/>
              </a:rPr>
              <a:t> tools. You can also work with dynamic hair using the </a:t>
            </a:r>
            <a:r>
              <a:rPr lang="en-IN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Hair</a:t>
            </a:r>
            <a:r>
              <a:rPr lang="en-IN" sz="1600" dirty="0" smtClean="0">
                <a:latin typeface="Arial" pitchFamily="34" charset="0"/>
                <a:cs typeface="Arial" pitchFamily="34" charset="0"/>
              </a:rPr>
              <a:t> toolbar</a:t>
            </a:r>
            <a:r>
              <a:rPr lang="en-IN" sz="1600" dirty="0" smtClean="0">
                <a:latin typeface="Arial" pitchFamily="34" charset="0"/>
                <a:cs typeface="Arial" pitchFamily="34" charset="0"/>
              </a:rPr>
              <a:t>.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simulator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. 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990600" y="2497991"/>
            <a:ext cx="8153400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en-US" sz="1600" dirty="0" smtClean="0">
                <a:latin typeface="Arial" pitchFamily="34" charset="0"/>
                <a:cs typeface="Arial" pitchFamily="34" charset="0"/>
              </a:rPr>
              <a:t>Open the Windows Notepad application as Administrator and then open </a:t>
            </a:r>
            <a:r>
              <a:rPr lang="en-US" sz="1600" i="1" dirty="0" err="1" smtClean="0">
                <a:latin typeface="Arial" pitchFamily="34" charset="0"/>
                <a:cs typeface="Arial" pitchFamily="34" charset="0"/>
              </a:rPr>
              <a:t>Syflex.xsitb</a:t>
            </a:r>
            <a:r>
              <a:rPr lang="en-US" sz="16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in it. The path of the </a:t>
            </a:r>
            <a:r>
              <a:rPr lang="en-US" sz="1600" i="1" dirty="0" err="1" smtClean="0">
                <a:latin typeface="Arial" pitchFamily="34" charset="0"/>
                <a:cs typeface="Arial" pitchFamily="34" charset="0"/>
              </a:rPr>
              <a:t>Syflex.xsitb</a:t>
            </a:r>
            <a:r>
              <a:rPr lang="en-US" sz="16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file is </a:t>
            </a:r>
            <a:r>
              <a:rPr lang="en-US" sz="1600" i="1" dirty="0" smtClean="0">
                <a:latin typeface="Arial" pitchFamily="34" charset="0"/>
                <a:cs typeface="Arial" pitchFamily="34" charset="0"/>
              </a:rPr>
              <a:t>C:\Program Files\Autodesk\Softimage 2013\</a:t>
            </a:r>
            <a:r>
              <a:rPr lang="en-US" sz="1600" i="1" dirty="0" err="1" smtClean="0">
                <a:latin typeface="Arial" pitchFamily="34" charset="0"/>
                <a:cs typeface="Arial" pitchFamily="34" charset="0"/>
              </a:rPr>
              <a:t>Addons</a:t>
            </a:r>
            <a:r>
              <a:rPr lang="en-US" sz="1600" i="1" dirty="0" smtClean="0">
                <a:latin typeface="Arial" pitchFamily="34" charset="0"/>
                <a:cs typeface="Arial" pitchFamily="34" charset="0"/>
              </a:rPr>
              <a:t>\Syflex30X50\Application\toolbars</a:t>
            </a:r>
          </a:p>
          <a:p>
            <a:pPr marL="342900" indent="-342900">
              <a:buAutoNum type="arabicPeriod"/>
            </a:pPr>
            <a:endParaRPr lang="en-US" sz="16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1600" dirty="0" smtClean="0">
                <a:latin typeface="Arial" pitchFamily="34" charset="0"/>
                <a:cs typeface="Arial" pitchFamily="34" charset="0"/>
              </a:rPr>
              <a:t>2.  In the </a:t>
            </a:r>
            <a:r>
              <a:rPr lang="en-US" sz="1600" i="1" dirty="0" err="1" smtClean="0">
                <a:latin typeface="Arial" pitchFamily="34" charset="0"/>
                <a:cs typeface="Arial" pitchFamily="34" charset="0"/>
              </a:rPr>
              <a:t>Syflex.xsitb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file, search </a:t>
            </a:r>
            <a:r>
              <a:rPr lang="en-US" sz="1600" i="1" dirty="0" err="1" smtClean="0">
                <a:latin typeface="Arial" pitchFamily="34" charset="0"/>
                <a:cs typeface="Arial" pitchFamily="34" charset="0"/>
              </a:rPr>
              <a:t>Defaultsize</a:t>
            </a:r>
            <a:r>
              <a:rPr lang="en-US" sz="1600" i="1" dirty="0" smtClean="0">
                <a:latin typeface="Arial" pitchFamily="34" charset="0"/>
                <a:cs typeface="Arial" pitchFamily="34" charset="0"/>
              </a:rPr>
              <a:t>=”1,730,104,930”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and replace it with                                                                                         </a:t>
            </a:r>
            <a:r>
              <a:rPr lang="en-US" sz="1600" i="1" dirty="0" err="1" smtClean="0">
                <a:latin typeface="Arial" pitchFamily="34" charset="0"/>
                <a:cs typeface="Arial" pitchFamily="34" charset="0"/>
              </a:rPr>
              <a:t>Defaultsize</a:t>
            </a:r>
            <a:r>
              <a:rPr lang="en-US" sz="1600" i="1" dirty="0" smtClean="0">
                <a:latin typeface="Arial" pitchFamily="34" charset="0"/>
                <a:cs typeface="Arial" pitchFamily="34" charset="0"/>
              </a:rPr>
              <a:t>=”1,130,104,330” .</a:t>
            </a:r>
          </a:p>
          <a:p>
            <a:endParaRPr lang="en-US" sz="16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1600" dirty="0" smtClean="0">
                <a:latin typeface="Arial" pitchFamily="34" charset="0"/>
                <a:cs typeface="Arial" pitchFamily="34" charset="0"/>
              </a:rPr>
              <a:t>3. Save the file and close the Notepad window.</a:t>
            </a:r>
          </a:p>
          <a:p>
            <a:endParaRPr lang="en-US" sz="16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1600" dirty="0" smtClean="0">
                <a:latin typeface="Arial" pitchFamily="34" charset="0"/>
                <a:cs typeface="Arial" pitchFamily="34" charset="0"/>
              </a:rPr>
              <a:t>4. Restart Softimage.</a:t>
            </a:r>
          </a:p>
          <a:p>
            <a:endParaRPr lang="en-US" sz="16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1600" dirty="0" smtClean="0">
                <a:latin typeface="Arial" pitchFamily="34" charset="0"/>
                <a:cs typeface="Arial" pitchFamily="34" charset="0"/>
              </a:rPr>
              <a:t>5.  Next, choose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View &gt; Toolbar &gt; </a:t>
            </a:r>
            <a:r>
              <a:rPr lang="en-US" sz="16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Syflex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from the menu bar; the </a:t>
            </a:r>
            <a:r>
              <a:rPr lang="en-US" sz="16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Syflex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toolbar will be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displayed on th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e left side of the interface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.</a:t>
            </a:r>
            <a:endParaRPr lang="en-US" sz="16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914400" y="1524000"/>
            <a:ext cx="13716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Syflex</a:t>
            </a:r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8" name="Rectangle 7"/>
          <p:cNvSpPr/>
          <p:nvPr/>
        </p:nvSpPr>
        <p:spPr>
          <a:xfrm>
            <a:off x="1219200" y="1944469"/>
            <a:ext cx="79248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>
                <a:latin typeface="Arial" pitchFamily="34" charset="0"/>
                <a:cs typeface="Arial" pitchFamily="34" charset="0"/>
              </a:rPr>
              <a:t>The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Syflex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is a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plugin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that is used to create realistic cloth simulations. It is a powerful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cloth.</a:t>
            </a:r>
            <a:endParaRPr lang="en-IN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4" grpId="2"/>
      <p:bldP spid="4" grpId="3"/>
      <p:bldP spid="4" grpId="4"/>
      <p:bldP spid="4" grpId="5"/>
      <p:bldP spid="4" grpId="6"/>
      <p:bldP spid="4" grpId="7"/>
      <p:bldP spid="5" grpId="0"/>
      <p:bldP spid="7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14400" y="468868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Colliding Cloth with the Objects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0" y="990600"/>
            <a:ext cx="6400800" cy="32994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1752600" y="4343400"/>
            <a:ext cx="65532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10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cloth colliding with sphere at frame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40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2600" y="838200"/>
            <a:ext cx="6477000" cy="331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Rectangle 2"/>
          <p:cNvSpPr/>
          <p:nvPr/>
        </p:nvSpPr>
        <p:spPr>
          <a:xfrm>
            <a:off x="2286000" y="4191000"/>
            <a:ext cx="6477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11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cloth colliding with sphere1 and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floor</a:t>
            </a:r>
            <a:endParaRPr lang="en-US" sz="16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2800" y="838200"/>
            <a:ext cx="2838450" cy="226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Rectangle 2"/>
          <p:cNvSpPr/>
          <p:nvPr/>
        </p:nvSpPr>
        <p:spPr>
          <a:xfrm>
            <a:off x="2438400" y="3149025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12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syCloth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option displayed in the Scene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flyout</a:t>
            </a:r>
            <a:endParaRPr lang="en-US" sz="16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914400" y="3886200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Saving and Rendering the Scene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09600" y="468868"/>
            <a:ext cx="2743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Tutorial 2</a:t>
            </a:r>
          </a:p>
        </p:txBody>
      </p:sp>
      <p:sp>
        <p:nvSpPr>
          <p:cNvPr id="3" name="Rectangle 2"/>
          <p:cNvSpPr/>
          <p:nvPr/>
        </p:nvSpPr>
        <p:spPr>
          <a:xfrm>
            <a:off x="914400" y="921603"/>
            <a:ext cx="8229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>
                <a:latin typeface="Arial" pitchFamily="34" charset="0"/>
                <a:cs typeface="Arial" pitchFamily="34" charset="0"/>
              </a:rPr>
              <a:t>In this tutorial, you will create the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Syflex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cloth and set the initial state of the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Syflex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cloth simulation in the scene. You will then apply the constraints and forces to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Syflex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cloth in the scene. Figure 13 shows the simulation of cloth at frame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200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. </a:t>
            </a:r>
            <a:endParaRPr lang="en-US" sz="1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7400" y="1981200"/>
            <a:ext cx="5380196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1981200" y="4572000"/>
            <a:ext cx="55626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13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simulation of cloth at frame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200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14400" y="468868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Creating the Project Folder</a:t>
            </a:r>
          </a:p>
        </p:txBody>
      </p:sp>
      <p:sp>
        <p:nvSpPr>
          <p:cNvPr id="3" name="Rectangle 2"/>
          <p:cNvSpPr/>
          <p:nvPr/>
        </p:nvSpPr>
        <p:spPr>
          <a:xfrm>
            <a:off x="914400" y="838200"/>
            <a:ext cx="3048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Opening the File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200" y="1447800"/>
            <a:ext cx="5867400" cy="3006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1828800" y="4495800"/>
            <a:ext cx="64008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14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c08_tut2_start file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displayed in the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C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amera viewport</a:t>
            </a:r>
            <a:endParaRPr lang="en-US" sz="16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14400" y="468868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Creating the </a:t>
            </a:r>
            <a:r>
              <a:rPr lang="en-US" sz="2000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Syflex</a:t>
            </a:r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Cloth</a:t>
            </a:r>
          </a:p>
        </p:txBody>
      </p:sp>
      <p:sp>
        <p:nvSpPr>
          <p:cNvPr id="3" name="Rectangle 2"/>
          <p:cNvSpPr/>
          <p:nvPr/>
        </p:nvSpPr>
        <p:spPr>
          <a:xfrm>
            <a:off x="914400" y="838200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Colliding </a:t>
            </a:r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the Cloth </a:t>
            </a:r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with Objects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19400" y="1295400"/>
            <a:ext cx="5562600" cy="3663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ctangle 6"/>
          <p:cNvSpPr/>
          <p:nvPr/>
        </p:nvSpPr>
        <p:spPr>
          <a:xfrm>
            <a:off x="1676400" y="5029200"/>
            <a:ext cx="7467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15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Partial view of the </a:t>
            </a:r>
            <a:r>
              <a:rPr lang="en-US" sz="16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Scene_Root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: cloth : Polygon Mesh : </a:t>
            </a:r>
            <a:r>
              <a:rPr lang="en-US" sz="16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syCloth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property editor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914400" y="468868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Setting the Initial State of the Cloth</a:t>
            </a:r>
            <a:endParaRPr lang="en-US" sz="20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7400" y="1066800"/>
            <a:ext cx="6019800" cy="30648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2057400" y="4267200"/>
            <a:ext cx="59436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16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deformation state of the cloth at frame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200</a:t>
            </a:r>
            <a:endParaRPr lang="en-US" sz="16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0" y="838200"/>
            <a:ext cx="6129337" cy="33970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1981200" y="4267200"/>
            <a:ext cx="58674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17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selected points in the Camera viewport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9800" y="838200"/>
            <a:ext cx="5774486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2209800" y="4114800"/>
            <a:ext cx="59436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18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selected points in the Camera viewport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914400" y="468868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Applying Forces to Cloth </a:t>
            </a:r>
          </a:p>
        </p:txBody>
      </p:sp>
      <p:sp>
        <p:nvSpPr>
          <p:cNvPr id="6" name="Rectangle 5"/>
          <p:cNvSpPr/>
          <p:nvPr/>
        </p:nvSpPr>
        <p:spPr>
          <a:xfrm>
            <a:off x="914400" y="838200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Saving and Rendering the Scene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9800" y="1447800"/>
            <a:ext cx="6248400" cy="32115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Rectangle 7"/>
          <p:cNvSpPr/>
          <p:nvPr/>
        </p:nvSpPr>
        <p:spPr>
          <a:xfrm>
            <a:off x="2286000" y="4687669"/>
            <a:ext cx="59436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19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simulation of cloth after applying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forces</a:t>
            </a:r>
            <a:endParaRPr lang="en-US" sz="16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4400" y="801469"/>
            <a:ext cx="7467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>
                <a:latin typeface="Arial" pitchFamily="34" charset="0"/>
                <a:cs typeface="Arial" pitchFamily="34" charset="0"/>
              </a:rPr>
              <a:t>Hair in Softimage is used to create the realistic hair and interacts with the elements in the scene such as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geometries, lighting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, and forces. </a:t>
            </a:r>
            <a:endParaRPr lang="en-US" sz="1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0" y="3048000"/>
            <a:ext cx="1600200" cy="1845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5496295" y="1524000"/>
            <a:ext cx="1961410" cy="33924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Rectangle 8"/>
          <p:cNvSpPr/>
          <p:nvPr/>
        </p:nvSpPr>
        <p:spPr>
          <a:xfrm>
            <a:off x="1066800" y="4981144"/>
            <a:ext cx="31242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1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 The main toolbar</a:t>
            </a:r>
          </a:p>
        </p:txBody>
      </p:sp>
      <p:sp>
        <p:nvSpPr>
          <p:cNvPr id="6" name="Rectangle 5"/>
          <p:cNvSpPr/>
          <p:nvPr/>
        </p:nvSpPr>
        <p:spPr>
          <a:xfrm>
            <a:off x="914400" y="468868"/>
            <a:ext cx="762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Hair</a:t>
            </a:r>
          </a:p>
        </p:txBody>
      </p:sp>
      <p:sp>
        <p:nvSpPr>
          <p:cNvPr id="7" name="Rectangle 6"/>
          <p:cNvSpPr/>
          <p:nvPr/>
        </p:nvSpPr>
        <p:spPr>
          <a:xfrm>
            <a:off x="4191000" y="4953000"/>
            <a:ext cx="4572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2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 The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Hair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toolbar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6" grpId="0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3400" y="468868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Tutorial 3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838200"/>
            <a:ext cx="79248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>
                <a:latin typeface="Arial" pitchFamily="34" charset="0"/>
                <a:cs typeface="Arial" pitchFamily="34" charset="0"/>
              </a:rPr>
              <a:t>In this section, you will create grass on the ground by using the Hair toolbar. 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1295400"/>
            <a:ext cx="6172200" cy="29003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ctangle 6"/>
          <p:cNvSpPr/>
          <p:nvPr/>
        </p:nvSpPr>
        <p:spPr>
          <a:xfrm>
            <a:off x="1752600" y="4267200"/>
            <a:ext cx="60198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20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simulated grass on the ground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4400" y="468868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Creating the Project Folder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838200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Creating the Ground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3600" y="1371600"/>
            <a:ext cx="6096000" cy="3103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ctangle 6"/>
          <p:cNvSpPr/>
          <p:nvPr/>
        </p:nvSpPr>
        <p:spPr>
          <a:xfrm>
            <a:off x="1905000" y="4572000"/>
            <a:ext cx="6858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21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ground1 scaled uniformly in the Camera viewport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0" y="838200"/>
            <a:ext cx="6019800" cy="3091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1371600" y="4004846"/>
            <a:ext cx="6858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22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Moving the selected points in the positive Y direction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838200"/>
            <a:ext cx="6705600" cy="34205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1371600" y="4343400"/>
            <a:ext cx="6858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23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smoothened ground1 in the viewport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0" y="838200"/>
            <a:ext cx="6261914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1676400" y="4114800"/>
            <a:ext cx="65532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24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bumpy ground surface created on the ground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4400" y="468868"/>
            <a:ext cx="6400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Creating Grass on the First Ground Plane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2800" y="1066800"/>
            <a:ext cx="3152775" cy="290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2514600" y="4038600"/>
            <a:ext cx="5486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25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Partial view of the </a:t>
            </a:r>
            <a:r>
              <a:rPr lang="en-US" sz="16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Scene_Root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: Hair : Hair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property editor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0" y="838200"/>
            <a:ext cx="5681662" cy="35469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2362200" y="4419600"/>
            <a:ext cx="5715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26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render preview of Grass created on the ground1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4400" y="468868"/>
            <a:ext cx="67056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Changing the Appearance of the Grass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7000" y="1066800"/>
            <a:ext cx="5010150" cy="2970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2895600" y="4114800"/>
            <a:ext cx="4572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27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tips of the strands selected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90800" y="838200"/>
            <a:ext cx="5381625" cy="31517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2590800" y="4038600"/>
            <a:ext cx="5715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28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length of the Grass strands changed randomly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4400" y="438090"/>
            <a:ext cx="5715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Creating Grass on the Second </a:t>
            </a:r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Ground Plane</a:t>
            </a:r>
            <a:endParaRPr lang="en-US" sz="2000" b="1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7400" y="958901"/>
            <a:ext cx="6629400" cy="3765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2438400" y="4825425"/>
            <a:ext cx="55626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29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Rendered output of the brushed Grass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7400" y="838200"/>
            <a:ext cx="6324600" cy="2768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2057400" y="3581400"/>
            <a:ext cx="63246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3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Guide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hair and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Render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hair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838200"/>
            <a:ext cx="6096000" cy="3570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2362200" y="4419600"/>
            <a:ext cx="60198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30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hair applied to ground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838200"/>
            <a:ext cx="6934200" cy="4052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2438400" y="4953000"/>
            <a:ext cx="4572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31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Render preview of the scene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4400" y="468868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Applying the </a:t>
            </a:r>
            <a:r>
              <a:rPr lang="en-US" sz="2000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Shader</a:t>
            </a:r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to the Grass</a:t>
            </a: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8999" y="914400"/>
            <a:ext cx="4141559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3200400" y="4687669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32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Partial view of the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6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Hair_Material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: </a:t>
            </a:r>
            <a:r>
              <a:rPr lang="en-US" sz="16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Hair_Renderer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(Rendering)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property editor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0" y="838200"/>
            <a:ext cx="6457950" cy="318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1752600" y="4139625"/>
            <a:ext cx="67056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33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final output in the </a:t>
            </a:r>
            <a:r>
              <a:rPr lang="en-US" sz="16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Default_Pass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720*486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window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4400" y="438090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Applying the Texture to the Ground </a:t>
            </a: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1002786"/>
            <a:ext cx="6477000" cy="3569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2819400" y="4690646"/>
            <a:ext cx="4572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34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final output of the scene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" y="5105400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Saving and Rendering the Scene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0" y="838200"/>
            <a:ext cx="48387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Rectangle 2"/>
          <p:cNvSpPr/>
          <p:nvPr/>
        </p:nvSpPr>
        <p:spPr>
          <a:xfrm>
            <a:off x="2362200" y="4800600"/>
            <a:ext cx="5181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4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Hair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emitter and the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Hair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primitive object in the Explorer window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533400" y="376535"/>
            <a:ext cx="2209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Tutorial 1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143222" y="1676400"/>
            <a:ext cx="5543356" cy="266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Rectangle 7"/>
          <p:cNvSpPr/>
          <p:nvPr/>
        </p:nvSpPr>
        <p:spPr>
          <a:xfrm>
            <a:off x="2819400" y="4385846"/>
            <a:ext cx="4572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5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cloth simulation at frame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55</a:t>
            </a:r>
            <a:endParaRPr lang="en-US" sz="16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914400" y="838200"/>
            <a:ext cx="8229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>
                <a:latin typeface="Arial" pitchFamily="34" charset="0"/>
                <a:cs typeface="Arial" pitchFamily="34" charset="0"/>
              </a:rPr>
              <a:t>In this tutorial, you will create a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Syflex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cloth simulation in the scene. Figure 8-5 shows the cloth simulation at frame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55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. </a:t>
            </a:r>
            <a:endParaRPr lang="en-US" sz="16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6" grpId="2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914400" y="438090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Creating the Project Folder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" y="914400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Opening the File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38400" y="1490246"/>
            <a:ext cx="5410200" cy="30189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Rectangle 7"/>
          <p:cNvSpPr/>
          <p:nvPr/>
        </p:nvSpPr>
        <p:spPr>
          <a:xfrm>
            <a:off x="2667000" y="4538246"/>
            <a:ext cx="56388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6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 The c08_tut1_start file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displayed in viewports</a:t>
            </a:r>
            <a:endParaRPr lang="en-US" sz="16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14400" y="468868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Creating the </a:t>
            </a:r>
            <a:r>
              <a:rPr lang="en-US" sz="2000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Syflex</a:t>
            </a:r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Cloth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6200" y="838200"/>
            <a:ext cx="1381125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Rectangle 3"/>
          <p:cNvSpPr/>
          <p:nvPr/>
        </p:nvSpPr>
        <p:spPr>
          <a:xfrm>
            <a:off x="3048000" y="2709446"/>
            <a:ext cx="32004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7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</a:t>
            </a:r>
            <a:r>
              <a:rPr lang="en-US" sz="16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Syflex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toolbar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14400" y="468868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Applying Force to the Cloth Object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2800" y="1143000"/>
            <a:ext cx="2857500" cy="287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Rectangle 3"/>
          <p:cNvSpPr/>
          <p:nvPr/>
        </p:nvSpPr>
        <p:spPr>
          <a:xfrm>
            <a:off x="2362200" y="4078069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8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</a:t>
            </a:r>
            <a:r>
              <a:rPr lang="en-US" sz="16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syGravity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option displayed in the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flyout</a:t>
            </a:r>
            <a:endParaRPr lang="en-US" sz="16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19400" y="838200"/>
            <a:ext cx="3714750" cy="191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Rectangle 3"/>
          <p:cNvSpPr/>
          <p:nvPr/>
        </p:nvSpPr>
        <p:spPr>
          <a:xfrm>
            <a:off x="2362200" y="2782669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9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</a:t>
            </a:r>
            <a:r>
              <a:rPr lang="en-US" sz="16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Scene_Root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: cloth : Polygon Mesh : </a:t>
            </a:r>
            <a:r>
              <a:rPr lang="en-US" sz="16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syGravity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property editor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Autodesk Softimage 2014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Autodesk Softimage 2014</Template>
  <TotalTime>2328</TotalTime>
  <Words>706</Words>
  <Application>Microsoft Office PowerPoint</Application>
  <PresentationFormat>On-screen Show (4:3)</PresentationFormat>
  <Paragraphs>77</Paragraphs>
  <Slides>34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5" baseType="lpstr">
      <vt:lpstr>Autodesk Softimage 2014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Cadcim</dc:creator>
  <cp:lastModifiedBy>Cad cim</cp:lastModifiedBy>
  <cp:revision>444</cp:revision>
  <dcterms:created xsi:type="dcterms:W3CDTF">2012-09-20T06:50:46Z</dcterms:created>
  <dcterms:modified xsi:type="dcterms:W3CDTF">2013-07-15T11:42:03Z</dcterms:modified>
</cp:coreProperties>
</file>