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4" r:id="rId28"/>
    <p:sldId id="283" r:id="rId29"/>
    <p:sldId id="285" r:id="rId30"/>
    <p:sldId id="286" r:id="rId31"/>
    <p:sldId id="287" r:id="rId32"/>
    <p:sldId id="288" r:id="rId33"/>
    <p:sldId id="289" r:id="rId34"/>
    <p:sldId id="29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88" y="-114"/>
      </p:cViewPr>
      <p:guideLst>
        <p:guide orient="horz" pos="528"/>
        <p:guide pos="57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rot="16200000">
            <a:off x="-2672834" y="2657446"/>
            <a:ext cx="5715001" cy="400110"/>
          </a:xfrm>
          <a:prstGeom prst="rect">
            <a:avLst/>
          </a:prstGeom>
          <a:solidFill>
            <a:schemeClr val="bg1">
              <a:lumMod val="75000"/>
            </a:schemeClr>
          </a:solidFill>
          <a:ln w="3175">
            <a:solidFill>
              <a:schemeClr val="tx1"/>
            </a:solidFill>
          </a:ln>
          <a:effectLst>
            <a:glow rad="63500">
              <a:schemeClr val="accent1">
                <a:satMod val="175000"/>
                <a:alpha val="40000"/>
              </a:schemeClr>
            </a:glow>
          </a:effectLst>
        </p:spPr>
        <p:txBody>
          <a:bodyPr>
            <a:spAutoFit/>
          </a:bodyPr>
          <a:lstStyle/>
          <a:p>
            <a:pPr algn="ctr">
              <a:defRPr/>
            </a:pPr>
            <a:r>
              <a:rPr lang="en-US" sz="2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jan Pro" pitchFamily="18" charset="0"/>
              </a:rPr>
              <a:t>10. Rendering</a:t>
            </a:r>
            <a:endParaRPr lang="en-US"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jan Pro" pitchFamily="18"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52735"/>
            <a:ext cx="3124200" cy="461665"/>
          </a:xfrm>
          <a:prstGeom prst="rect">
            <a:avLst/>
          </a:prstGeom>
        </p:spPr>
        <p:txBody>
          <a:bodyPr wrap="square">
            <a:spAutoFit/>
          </a:bodyPr>
          <a:lstStyle/>
          <a:p>
            <a:pPr>
              <a:buFont typeface="Wingdings" pitchFamily="2" charset="2"/>
              <a:buChar char="Ø"/>
            </a:pPr>
            <a:r>
              <a:rPr lang="en-US" sz="2400" b="1" dirty="0" smtClean="0">
                <a:solidFill>
                  <a:srgbClr val="C00000"/>
                </a:solidFill>
                <a:latin typeface="Arial" pitchFamily="34" charset="0"/>
                <a:cs typeface="Arial" pitchFamily="34" charset="0"/>
              </a:rPr>
              <a:t>  INTRODUCTION</a:t>
            </a:r>
            <a:endParaRPr lang="en-US" sz="2400" dirty="0">
              <a:solidFill>
                <a:srgbClr val="C00000"/>
              </a:solidFill>
              <a:latin typeface="Arial" pitchFamily="34" charset="0"/>
              <a:cs typeface="Arial" pitchFamily="34" charset="0"/>
            </a:endParaRPr>
          </a:p>
        </p:txBody>
      </p:sp>
      <p:sp>
        <p:nvSpPr>
          <p:cNvPr id="6" name="Rectangle 5"/>
          <p:cNvSpPr/>
          <p:nvPr/>
        </p:nvSpPr>
        <p:spPr>
          <a:xfrm>
            <a:off x="1066800" y="578584"/>
            <a:ext cx="7772400" cy="1631216"/>
          </a:xfrm>
          <a:prstGeom prst="rect">
            <a:avLst/>
          </a:prstGeom>
        </p:spPr>
        <p:txBody>
          <a:bodyPr wrap="square">
            <a:spAutoFit/>
          </a:bodyPr>
          <a:lstStyle/>
          <a:p>
            <a:endParaRPr lang="en-IN" sz="2000" dirty="0" smtClean="0"/>
          </a:p>
          <a:p>
            <a:r>
              <a:rPr lang="en-IN" sz="1600" dirty="0" smtClean="0">
                <a:latin typeface="Arial" pitchFamily="34" charset="0"/>
                <a:cs typeface="Arial" pitchFamily="34" charset="0"/>
              </a:rPr>
              <a:t>Rendering is the process of generating a 2D image from a 3d scene. It is the final stage of 3D production. In this process, the system calculates the properties of model such as texture, light, and movement of the objects and saves the sequence of images. Before rendering a scene, you need to set up your cameras to get the final output. </a:t>
            </a:r>
            <a:endParaRPr lang="en-IN" sz="1600" baseline="30000" dirty="0" smtClean="0">
              <a:latin typeface="Arial" pitchFamily="34" charset="0"/>
              <a:cs typeface="Arial" pitchFamily="34" charset="0"/>
            </a:endParaRPr>
          </a:p>
        </p:txBody>
      </p:sp>
      <p:sp>
        <p:nvSpPr>
          <p:cNvPr id="7" name="Rectangle 6"/>
          <p:cNvSpPr/>
          <p:nvPr/>
        </p:nvSpPr>
        <p:spPr>
          <a:xfrm>
            <a:off x="1143000" y="2286000"/>
            <a:ext cx="4572000" cy="738664"/>
          </a:xfrm>
          <a:prstGeom prst="rect">
            <a:avLst/>
          </a:prstGeom>
        </p:spPr>
        <p:txBody>
          <a:bodyPr>
            <a:spAutoFit/>
          </a:bodyPr>
          <a:lstStyle/>
          <a:p>
            <a:endParaRPr lang="en-IN" dirty="0" smtClean="0"/>
          </a:p>
          <a:p>
            <a:r>
              <a:rPr lang="en-IN" sz="2400" b="1" dirty="0" smtClean="0">
                <a:solidFill>
                  <a:srgbClr val="C00000"/>
                </a:solidFill>
                <a:latin typeface="Arial" pitchFamily="34" charset="0"/>
                <a:cs typeface="Arial" pitchFamily="34" charset="0"/>
              </a:rPr>
              <a:t>Tutorial 1</a:t>
            </a:r>
            <a:endParaRPr lang="en-IN" sz="2400" b="1" dirty="0">
              <a:solidFill>
                <a:srgbClr val="C00000"/>
              </a:solidFill>
              <a:latin typeface="Arial" pitchFamily="34" charset="0"/>
              <a:cs typeface="Arial" pitchFamily="34" charset="0"/>
            </a:endParaRPr>
          </a:p>
        </p:txBody>
      </p:sp>
      <p:sp>
        <p:nvSpPr>
          <p:cNvPr id="8" name="Rectangle 7"/>
          <p:cNvSpPr/>
          <p:nvPr/>
        </p:nvSpPr>
        <p:spPr>
          <a:xfrm>
            <a:off x="1219200" y="2719626"/>
            <a:ext cx="7543800" cy="861774"/>
          </a:xfrm>
          <a:prstGeom prst="rect">
            <a:avLst/>
          </a:prstGeom>
        </p:spPr>
        <p:txBody>
          <a:bodyPr wrap="square">
            <a:spAutoFit/>
          </a:bodyPr>
          <a:lstStyle/>
          <a:p>
            <a:endParaRPr lang="en-IN" dirty="0" smtClean="0"/>
          </a:p>
          <a:p>
            <a:r>
              <a:rPr lang="en-IN" sz="1600" dirty="0" smtClean="0">
                <a:latin typeface="Arial" pitchFamily="34" charset="0"/>
                <a:cs typeface="Arial" pitchFamily="34" charset="0"/>
              </a:rPr>
              <a:t>In this tutorial, you will add light to a scene and set different render properties to get the final </a:t>
            </a:r>
            <a:r>
              <a:rPr lang="en-IN" sz="1600" dirty="0" smtClean="0">
                <a:latin typeface="Arial" pitchFamily="34" charset="0"/>
                <a:cs typeface="Arial" pitchFamily="34" charset="0"/>
              </a:rPr>
              <a:t>output. </a:t>
            </a:r>
            <a:endParaRPr lang="en-IN" sz="1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tretch>
            <a:fillRect/>
          </a:stretch>
        </p:blipFill>
        <p:spPr bwMode="auto">
          <a:xfrm>
            <a:off x="1676400" y="1219200"/>
            <a:ext cx="6096000" cy="2962381"/>
          </a:xfrm>
          <a:prstGeom prst="rect">
            <a:avLst/>
          </a:prstGeom>
          <a:noFill/>
          <a:ln w="9525">
            <a:noFill/>
            <a:miter lim="800000"/>
            <a:headEnd/>
            <a:tailEnd/>
          </a:ln>
          <a:effectLst/>
        </p:spPr>
      </p:pic>
      <p:sp>
        <p:nvSpPr>
          <p:cNvPr id="10" name="Rectangle 9"/>
          <p:cNvSpPr/>
          <p:nvPr/>
        </p:nvSpPr>
        <p:spPr>
          <a:xfrm>
            <a:off x="2590800" y="4191000"/>
            <a:ext cx="4572000" cy="338554"/>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9  </a:t>
            </a:r>
            <a:r>
              <a:rPr lang="en-IN" sz="1600" dirty="0" smtClean="0">
                <a:latin typeface="Arial" pitchFamily="34" charset="0"/>
                <a:cs typeface="Arial" pitchFamily="34" charset="0"/>
              </a:rPr>
              <a:t>Noise removed from the surface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dissolve">
                                      <p:cBhvr>
                                        <p:cTn id="7" dur="500"/>
                                        <p:tgtEl>
                                          <p:spTgt spid="102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tretch>
            <a:fillRect/>
          </a:stretch>
        </p:blipFill>
        <p:spPr bwMode="auto">
          <a:xfrm>
            <a:off x="3352800" y="814569"/>
            <a:ext cx="2895599" cy="3986031"/>
          </a:xfrm>
          <a:prstGeom prst="rect">
            <a:avLst/>
          </a:prstGeom>
          <a:noFill/>
          <a:ln w="9525">
            <a:noFill/>
            <a:miter lim="800000"/>
            <a:headEnd/>
            <a:tailEnd/>
          </a:ln>
          <a:effectLst/>
        </p:spPr>
      </p:pic>
      <p:sp>
        <p:nvSpPr>
          <p:cNvPr id="7" name="Rectangle 6"/>
          <p:cNvSpPr/>
          <p:nvPr/>
        </p:nvSpPr>
        <p:spPr>
          <a:xfrm>
            <a:off x="2667000" y="4901625"/>
            <a:ext cx="51054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10  </a:t>
            </a:r>
            <a:r>
              <a:rPr lang="en-IN" sz="1600" dirty="0" smtClean="0">
                <a:latin typeface="Arial" pitchFamily="34" charset="0"/>
                <a:cs typeface="Arial" pitchFamily="34" charset="0"/>
              </a:rPr>
              <a:t>The</a:t>
            </a:r>
            <a:r>
              <a:rPr lang="en-IN" sz="1600" dirty="0" smtClean="0">
                <a:solidFill>
                  <a:srgbClr val="FF0000"/>
                </a:solidFill>
                <a:latin typeface="Arial" pitchFamily="34" charset="0"/>
                <a:cs typeface="Arial" pitchFamily="34" charset="0"/>
              </a:rPr>
              <a:t> </a:t>
            </a:r>
            <a:r>
              <a:rPr lang="en-IN" sz="1600" b="1" dirty="0" err="1" smtClean="0">
                <a:solidFill>
                  <a:srgbClr val="FF0000"/>
                </a:solidFill>
                <a:latin typeface="Arial" pitchFamily="34" charset="0"/>
                <a:cs typeface="Arial" pitchFamily="34" charset="0"/>
              </a:rPr>
              <a:t>Scene_Root</a:t>
            </a:r>
            <a:r>
              <a:rPr lang="en-IN" sz="1600" b="1" dirty="0" smtClean="0">
                <a:solidFill>
                  <a:srgbClr val="FF0000"/>
                </a:solidFill>
                <a:latin typeface="Arial" pitchFamily="34" charset="0"/>
                <a:cs typeface="Arial" pitchFamily="34" charset="0"/>
              </a:rPr>
              <a:t> : </a:t>
            </a:r>
            <a:r>
              <a:rPr lang="en-IN" sz="1600" b="1" dirty="0" err="1" smtClean="0">
                <a:solidFill>
                  <a:srgbClr val="FF0000"/>
                </a:solidFill>
                <a:latin typeface="Arial" pitchFamily="34" charset="0"/>
                <a:cs typeface="Arial" pitchFamily="34" charset="0"/>
              </a:rPr>
              <a:t>Camera_Root</a:t>
            </a:r>
            <a:r>
              <a:rPr lang="en-IN" sz="1600" b="1" dirty="0" smtClean="0">
                <a:solidFill>
                  <a:srgbClr val="FF0000"/>
                </a:solidFill>
                <a:latin typeface="Arial" pitchFamily="34" charset="0"/>
                <a:cs typeface="Arial" pitchFamily="34" charset="0"/>
              </a:rPr>
              <a:t> : Camera (General)</a:t>
            </a:r>
            <a:r>
              <a:rPr lang="en-IN" sz="1600" b="1" dirty="0" smtClean="0">
                <a:latin typeface="Arial" pitchFamily="34" charset="0"/>
                <a:cs typeface="Arial" pitchFamily="34" charset="0"/>
              </a:rPr>
              <a:t> </a:t>
            </a:r>
            <a:r>
              <a:rPr lang="en-IN" sz="1600" dirty="0" smtClean="0">
                <a:latin typeface="Arial" pitchFamily="34" charset="0"/>
                <a:cs typeface="Arial" pitchFamily="34" charset="0"/>
              </a:rPr>
              <a:t>property editor</a:t>
            </a:r>
            <a:endParaRPr lang="en-US" sz="1600" dirty="0" smtClean="0">
              <a:latin typeface="Arial" pitchFamily="34" charset="0"/>
              <a:cs typeface="Arial" pitchFamily="34" charset="0"/>
            </a:endParaRPr>
          </a:p>
        </p:txBody>
      </p:sp>
      <p:sp>
        <p:nvSpPr>
          <p:cNvPr id="4" name="Rectangle 3"/>
          <p:cNvSpPr/>
          <p:nvPr/>
        </p:nvSpPr>
        <p:spPr>
          <a:xfrm>
            <a:off x="609600" y="0"/>
            <a:ext cx="6400800" cy="677108"/>
          </a:xfrm>
          <a:prstGeom prst="rect">
            <a:avLst/>
          </a:prstGeom>
        </p:spPr>
        <p:txBody>
          <a:bodyPr wrap="square">
            <a:spAutoFit/>
          </a:bodyPr>
          <a:lstStyle/>
          <a:p>
            <a:endParaRPr lang="en-IN" dirty="0" smtClean="0"/>
          </a:p>
          <a:p>
            <a:r>
              <a:rPr lang="en-IN" sz="2000" b="1" dirty="0" smtClean="0">
                <a:solidFill>
                  <a:srgbClr val="0070C0"/>
                </a:solidFill>
                <a:latin typeface="Arial" pitchFamily="34" charset="0"/>
                <a:cs typeface="Arial" pitchFamily="34" charset="0"/>
              </a:rPr>
              <a:t>Setting Attributes in the Render Manager Window</a:t>
            </a:r>
            <a:endParaRPr lang="en-IN" sz="2000" b="1"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dissolve">
                                      <p:cBhvr>
                                        <p:cTn id="7" dur="500"/>
                                        <p:tgtEl>
                                          <p:spTgt spid="1126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stretch>
            <a:fillRect/>
          </a:stretch>
        </p:blipFill>
        <p:spPr bwMode="auto">
          <a:xfrm>
            <a:off x="1828800" y="533400"/>
            <a:ext cx="5678831" cy="3237072"/>
          </a:xfrm>
          <a:prstGeom prst="rect">
            <a:avLst/>
          </a:prstGeom>
          <a:noFill/>
          <a:ln w="9525">
            <a:noFill/>
            <a:miter lim="800000"/>
            <a:headEnd/>
            <a:tailEnd/>
          </a:ln>
          <a:effectLst/>
        </p:spPr>
      </p:pic>
      <p:sp>
        <p:nvSpPr>
          <p:cNvPr id="8" name="Rectangle 7"/>
          <p:cNvSpPr/>
          <p:nvPr/>
        </p:nvSpPr>
        <p:spPr>
          <a:xfrm>
            <a:off x="2667000" y="3810000"/>
            <a:ext cx="4572000" cy="338554"/>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11  </a:t>
            </a:r>
            <a:r>
              <a:rPr lang="en-IN" sz="1600" dirty="0" smtClean="0">
                <a:latin typeface="Arial" pitchFamily="34" charset="0"/>
                <a:cs typeface="Arial" pitchFamily="34" charset="0"/>
              </a:rPr>
              <a:t>The final output of the scene </a:t>
            </a:r>
            <a:endParaRPr lang="en-US" sz="1600" dirty="0" smtClean="0">
              <a:latin typeface="Arial" pitchFamily="34" charset="0"/>
              <a:cs typeface="Arial" pitchFamily="34" charset="0"/>
            </a:endParaRPr>
          </a:p>
        </p:txBody>
      </p:sp>
      <p:sp>
        <p:nvSpPr>
          <p:cNvPr id="6" name="Rectangle 5"/>
          <p:cNvSpPr/>
          <p:nvPr/>
        </p:nvSpPr>
        <p:spPr>
          <a:xfrm>
            <a:off x="685800" y="4343400"/>
            <a:ext cx="4572000" cy="677108"/>
          </a:xfrm>
          <a:prstGeom prst="rect">
            <a:avLst/>
          </a:prstGeom>
        </p:spPr>
        <p:txBody>
          <a:bodyPr>
            <a:spAutoFit/>
          </a:bodyPr>
          <a:lstStyle/>
          <a:p>
            <a:endParaRPr lang="en-IN" dirty="0" smtClean="0"/>
          </a:p>
          <a:p>
            <a:r>
              <a:rPr lang="en-IN" sz="2000" b="1" dirty="0" smtClean="0">
                <a:solidFill>
                  <a:srgbClr val="0070C0"/>
                </a:solidFill>
                <a:latin typeface="Arial" pitchFamily="34" charset="0"/>
                <a:cs typeface="Arial" pitchFamily="34" charset="0"/>
              </a:rPr>
              <a:t>Saving the Scene</a:t>
            </a:r>
            <a:endParaRPr lang="en-IN" sz="20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dissolve">
                                      <p:cBhvr>
                                        <p:cTn id="7" dur="500"/>
                                        <p:tgtEl>
                                          <p:spTgt spid="1229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495300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Creating the Project Folder</a:t>
            </a:r>
          </a:p>
        </p:txBody>
      </p:sp>
      <p:pic>
        <p:nvPicPr>
          <p:cNvPr id="13314" name="Picture 2"/>
          <p:cNvPicPr>
            <a:picLocks noChangeAspect="1" noChangeArrowheads="1"/>
          </p:cNvPicPr>
          <p:nvPr/>
        </p:nvPicPr>
        <p:blipFill>
          <a:blip r:embed="rId2"/>
          <a:stretch>
            <a:fillRect/>
          </a:stretch>
        </p:blipFill>
        <p:spPr bwMode="auto">
          <a:xfrm>
            <a:off x="2405465" y="1447800"/>
            <a:ext cx="5399869" cy="3072602"/>
          </a:xfrm>
          <a:prstGeom prst="rect">
            <a:avLst/>
          </a:prstGeom>
          <a:noFill/>
          <a:ln w="9525">
            <a:noFill/>
            <a:miter lim="800000"/>
            <a:headEnd/>
            <a:tailEnd/>
          </a:ln>
          <a:effectLst/>
        </p:spPr>
      </p:pic>
      <p:sp>
        <p:nvSpPr>
          <p:cNvPr id="7" name="Rectangle 6"/>
          <p:cNvSpPr/>
          <p:nvPr/>
        </p:nvSpPr>
        <p:spPr>
          <a:xfrm>
            <a:off x="3124200" y="4572000"/>
            <a:ext cx="38862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12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The final output of the scene</a:t>
            </a:r>
            <a:endParaRPr lang="en-US" sz="1600" dirty="0" smtClean="0">
              <a:latin typeface="Arial" pitchFamily="34" charset="0"/>
              <a:cs typeface="Arial" pitchFamily="34" charset="0"/>
            </a:endParaRPr>
          </a:p>
        </p:txBody>
      </p:sp>
      <p:sp>
        <p:nvSpPr>
          <p:cNvPr id="6" name="Rectangle 5"/>
          <p:cNvSpPr/>
          <p:nvPr/>
        </p:nvSpPr>
        <p:spPr>
          <a:xfrm>
            <a:off x="533400" y="0"/>
            <a:ext cx="4572000" cy="738664"/>
          </a:xfrm>
          <a:prstGeom prst="rect">
            <a:avLst/>
          </a:prstGeom>
        </p:spPr>
        <p:txBody>
          <a:bodyPr>
            <a:spAutoFit/>
          </a:bodyPr>
          <a:lstStyle/>
          <a:p>
            <a:endParaRPr lang="en-IN" dirty="0" smtClean="0"/>
          </a:p>
          <a:p>
            <a:r>
              <a:rPr lang="en-IN" sz="2400" b="1" dirty="0" smtClean="0">
                <a:solidFill>
                  <a:srgbClr val="C00000"/>
                </a:solidFill>
                <a:latin typeface="Arial" pitchFamily="34" charset="0"/>
                <a:cs typeface="Arial" pitchFamily="34" charset="0"/>
              </a:rPr>
              <a:t>Tutorial 1</a:t>
            </a:r>
            <a:endParaRPr lang="en-IN" sz="2400" b="1" dirty="0">
              <a:solidFill>
                <a:srgbClr val="C00000"/>
              </a:solidFill>
              <a:latin typeface="Arial" pitchFamily="34" charset="0"/>
              <a:cs typeface="Arial" pitchFamily="34" charset="0"/>
            </a:endParaRPr>
          </a:p>
        </p:txBody>
      </p:sp>
      <p:sp>
        <p:nvSpPr>
          <p:cNvPr id="8" name="Rectangle 7"/>
          <p:cNvSpPr/>
          <p:nvPr/>
        </p:nvSpPr>
        <p:spPr>
          <a:xfrm>
            <a:off x="762000" y="152400"/>
            <a:ext cx="7543800" cy="1107996"/>
          </a:xfrm>
          <a:prstGeom prst="rect">
            <a:avLst/>
          </a:prstGeom>
        </p:spPr>
        <p:txBody>
          <a:bodyPr wrap="square">
            <a:spAutoFit/>
          </a:bodyPr>
          <a:lstStyle/>
          <a:p>
            <a:endParaRPr lang="en-IN" dirty="0" smtClean="0"/>
          </a:p>
          <a:p>
            <a:endParaRPr lang="en-IN" sz="1600" dirty="0" smtClean="0"/>
          </a:p>
          <a:p>
            <a:r>
              <a:rPr lang="en-IN" sz="1600" dirty="0" smtClean="0">
                <a:latin typeface="Arial" pitchFamily="34" charset="0"/>
                <a:cs typeface="Arial" pitchFamily="34" charset="0"/>
              </a:rPr>
              <a:t>In this tutorial, you will apply the mental ray materials to the objects in a scene and create render passes to get the final </a:t>
            </a:r>
            <a:r>
              <a:rPr lang="en-IN" sz="1600" dirty="0" err="1" smtClean="0">
                <a:latin typeface="Arial" pitchFamily="34" charset="0"/>
                <a:cs typeface="Arial" pitchFamily="34" charset="0"/>
              </a:rPr>
              <a:t>outpu.t</a:t>
            </a:r>
            <a:endParaRPr lang="en-IN" sz="1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3314"/>
                                        </p:tgtEl>
                                        <p:attrNameLst>
                                          <p:attrName>style.visibility</p:attrName>
                                        </p:attrNameLst>
                                      </p:cBhvr>
                                      <p:to>
                                        <p:strVal val="visible"/>
                                      </p:to>
                                    </p:set>
                                    <p:animEffect transition="in" filter="dissolve">
                                      <p:cBhvr>
                                        <p:cTn id="10" dur="500"/>
                                        <p:tgtEl>
                                          <p:spTgt spid="1331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tretch>
            <a:fillRect/>
          </a:stretch>
        </p:blipFill>
        <p:spPr bwMode="auto">
          <a:xfrm>
            <a:off x="2019826" y="926377"/>
            <a:ext cx="5942547" cy="3036023"/>
          </a:xfrm>
          <a:prstGeom prst="rect">
            <a:avLst/>
          </a:prstGeom>
          <a:noFill/>
          <a:ln w="9525">
            <a:noFill/>
            <a:miter lim="800000"/>
            <a:headEnd/>
            <a:tailEnd/>
          </a:ln>
          <a:effectLst/>
        </p:spPr>
      </p:pic>
      <p:sp>
        <p:nvSpPr>
          <p:cNvPr id="5" name="Rectangle 4"/>
          <p:cNvSpPr/>
          <p:nvPr/>
        </p:nvSpPr>
        <p:spPr>
          <a:xfrm>
            <a:off x="1905000" y="3962400"/>
            <a:ext cx="64770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13 </a:t>
            </a:r>
            <a:r>
              <a:rPr lang="en-IN" sz="1600" dirty="0" smtClean="0">
                <a:latin typeface="Arial" pitchFamily="34" charset="0"/>
                <a:cs typeface="Arial" pitchFamily="34" charset="0"/>
              </a:rPr>
              <a:t>The c10_tut2_start file displayed in the Camera viewport</a:t>
            </a:r>
            <a:endParaRPr lang="en-US" sz="1600" dirty="0" smtClean="0">
              <a:latin typeface="Arial" pitchFamily="34" charset="0"/>
              <a:cs typeface="Arial" pitchFamily="34" charset="0"/>
            </a:endParaRPr>
          </a:p>
        </p:txBody>
      </p:sp>
      <p:sp>
        <p:nvSpPr>
          <p:cNvPr id="4" name="Rectangle 3"/>
          <p:cNvSpPr/>
          <p:nvPr/>
        </p:nvSpPr>
        <p:spPr>
          <a:xfrm>
            <a:off x="533400" y="-76200"/>
            <a:ext cx="4572000" cy="677108"/>
          </a:xfrm>
          <a:prstGeom prst="rect">
            <a:avLst/>
          </a:prstGeom>
        </p:spPr>
        <p:txBody>
          <a:bodyPr>
            <a:spAutoFit/>
          </a:bodyPr>
          <a:lstStyle/>
          <a:p>
            <a:endParaRPr lang="en-IN" dirty="0" smtClean="0"/>
          </a:p>
          <a:p>
            <a:r>
              <a:rPr lang="en-IN" sz="2000" b="1" dirty="0" smtClean="0">
                <a:solidFill>
                  <a:srgbClr val="0070C0"/>
                </a:solidFill>
                <a:latin typeface="Arial" pitchFamily="34" charset="0"/>
                <a:cs typeface="Arial" pitchFamily="34" charset="0"/>
              </a:rPr>
              <a:t>Opening the File</a:t>
            </a:r>
            <a:endParaRPr lang="en-IN" sz="20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dissolve">
                                      <p:cBhvr>
                                        <p:cTn id="7" dur="500"/>
                                        <p:tgtEl>
                                          <p:spTgt spid="1433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tretch>
            <a:fillRect/>
          </a:stretch>
        </p:blipFill>
        <p:spPr bwMode="auto">
          <a:xfrm>
            <a:off x="2664265" y="762000"/>
            <a:ext cx="4729869" cy="3517692"/>
          </a:xfrm>
          <a:prstGeom prst="rect">
            <a:avLst/>
          </a:prstGeom>
          <a:noFill/>
          <a:ln w="9525">
            <a:noFill/>
            <a:miter lim="800000"/>
            <a:headEnd/>
            <a:tailEnd/>
          </a:ln>
          <a:effectLst/>
        </p:spPr>
      </p:pic>
      <p:sp>
        <p:nvSpPr>
          <p:cNvPr id="5" name="Rectangle 4"/>
          <p:cNvSpPr/>
          <p:nvPr/>
        </p:nvSpPr>
        <p:spPr>
          <a:xfrm>
            <a:off x="1524000" y="4419600"/>
            <a:ext cx="7239000" cy="584775"/>
          </a:xfrm>
          <a:prstGeom prst="rect">
            <a:avLst/>
          </a:prstGeom>
        </p:spPr>
        <p:txBody>
          <a:bodyPr wrap="square">
            <a:spAutoFit/>
          </a:bodyPr>
          <a:lstStyle/>
          <a:p>
            <a:r>
              <a:rPr lang="en-US" sz="1600" b="1" dirty="0" smtClean="0">
                <a:solidFill>
                  <a:srgbClr val="C00000"/>
                </a:solidFill>
                <a:latin typeface="Arial" pitchFamily="34" charset="0"/>
                <a:cs typeface="Arial" pitchFamily="34" charset="0"/>
              </a:rPr>
              <a:t>Figure 14 </a:t>
            </a:r>
            <a:r>
              <a:rPr lang="en-IN" sz="1600" b="1" dirty="0" smtClean="0">
                <a:solidFill>
                  <a:srgbClr val="C00000"/>
                </a:solidFill>
                <a:latin typeface="Arial" pitchFamily="34" charset="0"/>
                <a:cs typeface="Arial" pitchFamily="34" charset="0"/>
              </a:rPr>
              <a:t> </a:t>
            </a:r>
            <a:r>
              <a:rPr lang="en-IN" sz="1600" dirty="0" smtClean="0">
                <a:latin typeface="Arial" pitchFamily="34" charset="0"/>
                <a:cs typeface="Arial" pitchFamily="34" charset="0"/>
              </a:rPr>
              <a:t>The </a:t>
            </a:r>
            <a:r>
              <a:rPr lang="en-IN" sz="1600" b="1" dirty="0" err="1" smtClean="0">
                <a:solidFill>
                  <a:srgbClr val="FF0000"/>
                </a:solidFill>
                <a:latin typeface="Arial" pitchFamily="34" charset="0"/>
                <a:cs typeface="Arial" pitchFamily="34" charset="0"/>
              </a:rPr>
              <a:t>mia_material_x</a:t>
            </a:r>
            <a:r>
              <a:rPr lang="en-IN" sz="1600" b="1" dirty="0" smtClean="0">
                <a:solidFill>
                  <a:srgbClr val="FF0000"/>
                </a:solidFill>
                <a:latin typeface="Arial" pitchFamily="34" charset="0"/>
                <a:cs typeface="Arial" pitchFamily="34" charset="0"/>
              </a:rPr>
              <a:t> (</a:t>
            </a:r>
            <a:r>
              <a:rPr lang="en-IN" sz="1600" b="1" dirty="0" err="1" smtClean="0">
                <a:solidFill>
                  <a:srgbClr val="FF0000"/>
                </a:solidFill>
                <a:latin typeface="Arial" pitchFamily="34" charset="0"/>
                <a:cs typeface="Arial" pitchFamily="34" charset="0"/>
              </a:rPr>
              <a:t>mr</a:t>
            </a:r>
            <a:r>
              <a:rPr lang="en-IN" sz="1600" b="1" dirty="0" smtClean="0">
                <a:solidFill>
                  <a:srgbClr val="FF0000"/>
                </a:solidFill>
                <a:latin typeface="Arial" pitchFamily="34" charset="0"/>
                <a:cs typeface="Arial" pitchFamily="34" charset="0"/>
              </a:rPr>
              <a:t> Surface Material </a:t>
            </a:r>
            <a:r>
              <a:rPr lang="en-IN" sz="1600" b="1" dirty="0" err="1" smtClean="0">
                <a:solidFill>
                  <a:srgbClr val="FF0000"/>
                </a:solidFill>
                <a:latin typeface="Arial" pitchFamily="34" charset="0"/>
                <a:cs typeface="Arial" pitchFamily="34" charset="0"/>
              </a:rPr>
              <a:t>Shader</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node</a:t>
            </a:r>
            <a:r>
              <a:rPr lang="en-IN" sz="1600" b="1" dirty="0" smtClean="0">
                <a:latin typeface="Arial" pitchFamily="34" charset="0"/>
                <a:cs typeface="Arial" pitchFamily="34" charset="0"/>
              </a:rPr>
              <a:t> </a:t>
            </a:r>
            <a:r>
              <a:rPr lang="en-IN" sz="1600" dirty="0" smtClean="0">
                <a:latin typeface="Arial" pitchFamily="34" charset="0"/>
                <a:cs typeface="Arial" pitchFamily="34" charset="0"/>
              </a:rPr>
              <a:t>in the Render Tree workspace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dissolve">
                                      <p:cBhvr>
                                        <p:cTn id="7" dur="500"/>
                                        <p:tgtEl>
                                          <p:spTgt spid="153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tretch>
            <a:fillRect/>
          </a:stretch>
        </p:blipFill>
        <p:spPr bwMode="auto">
          <a:xfrm>
            <a:off x="3010325" y="914400"/>
            <a:ext cx="4175910" cy="3124200"/>
          </a:xfrm>
          <a:prstGeom prst="rect">
            <a:avLst/>
          </a:prstGeom>
          <a:noFill/>
          <a:ln w="9525">
            <a:noFill/>
            <a:miter lim="800000"/>
            <a:headEnd/>
            <a:tailEnd/>
          </a:ln>
          <a:effectLst/>
        </p:spPr>
      </p:pic>
      <p:sp>
        <p:nvSpPr>
          <p:cNvPr id="5" name="Rectangle 4"/>
          <p:cNvSpPr/>
          <p:nvPr/>
        </p:nvSpPr>
        <p:spPr>
          <a:xfrm>
            <a:off x="2895600" y="4038600"/>
            <a:ext cx="4572000" cy="830997"/>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15  </a:t>
            </a:r>
            <a:r>
              <a:rPr lang="en-IN" sz="1600" dirty="0" smtClean="0">
                <a:latin typeface="Arial" pitchFamily="34" charset="0"/>
                <a:cs typeface="Arial" pitchFamily="34" charset="0"/>
              </a:rPr>
              <a:t>Connections established between the </a:t>
            </a:r>
            <a:r>
              <a:rPr lang="en-IN" sz="1600" b="1" dirty="0" err="1" smtClean="0">
                <a:solidFill>
                  <a:srgbClr val="FF0000"/>
                </a:solidFill>
                <a:latin typeface="Arial" pitchFamily="34" charset="0"/>
                <a:cs typeface="Arial" pitchFamily="34" charset="0"/>
              </a:rPr>
              <a:t>mia_material_x</a:t>
            </a:r>
            <a:r>
              <a:rPr lang="en-IN" sz="1600" b="1" dirty="0" smtClean="0">
                <a:solidFill>
                  <a:srgbClr val="FF0000"/>
                </a:solidFill>
                <a:latin typeface="Arial" pitchFamily="34" charset="0"/>
                <a:cs typeface="Arial" pitchFamily="34" charset="0"/>
              </a:rPr>
              <a:t> (</a:t>
            </a:r>
            <a:r>
              <a:rPr lang="en-IN" sz="1600" b="1" dirty="0" err="1" smtClean="0">
                <a:solidFill>
                  <a:srgbClr val="FF0000"/>
                </a:solidFill>
                <a:latin typeface="Arial" pitchFamily="34" charset="0"/>
                <a:cs typeface="Arial" pitchFamily="34" charset="0"/>
              </a:rPr>
              <a:t>mr</a:t>
            </a:r>
            <a:r>
              <a:rPr lang="en-IN" sz="1600" b="1" dirty="0" smtClean="0">
                <a:solidFill>
                  <a:srgbClr val="FF0000"/>
                </a:solidFill>
                <a:latin typeface="Arial" pitchFamily="34" charset="0"/>
                <a:cs typeface="Arial" pitchFamily="34" charset="0"/>
              </a:rPr>
              <a:t> Surface Material </a:t>
            </a:r>
            <a:r>
              <a:rPr lang="en-IN" sz="1600" b="1" dirty="0" err="1" smtClean="0">
                <a:solidFill>
                  <a:srgbClr val="FF0000"/>
                </a:solidFill>
                <a:latin typeface="Arial" pitchFamily="34" charset="0"/>
                <a:cs typeface="Arial" pitchFamily="34" charset="0"/>
              </a:rPr>
              <a:t>Shader</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node and the </a:t>
            </a:r>
            <a:r>
              <a:rPr lang="en-IN" sz="1600" b="1" dirty="0" smtClean="0">
                <a:solidFill>
                  <a:srgbClr val="FF0000"/>
                </a:solidFill>
                <a:latin typeface="Arial" pitchFamily="34" charset="0"/>
                <a:cs typeface="Arial" pitchFamily="34" charset="0"/>
              </a:rPr>
              <a:t>Material#</a:t>
            </a:r>
            <a:r>
              <a:rPr lang="en-IN" sz="1600"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node</a:t>
            </a:r>
            <a:endParaRPr lang="en-US" sz="1600" dirty="0" smtClean="0">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6386"/>
                                        </p:tgtEl>
                                        <p:attrNameLst>
                                          <p:attrName>style.visibility</p:attrName>
                                        </p:attrNameLst>
                                      </p:cBhvr>
                                      <p:to>
                                        <p:strVal val="visible"/>
                                      </p:to>
                                    </p:set>
                                    <p:animEffect transition="in" filter="dissolve">
                                      <p:cBhvr>
                                        <p:cTn id="10" dur="500"/>
                                        <p:tgtEl>
                                          <p:spTgt spid="1638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dissolv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tretch>
            <a:fillRect/>
          </a:stretch>
        </p:blipFill>
        <p:spPr bwMode="auto">
          <a:xfrm>
            <a:off x="1981200" y="1143000"/>
            <a:ext cx="5529743" cy="2932236"/>
          </a:xfrm>
          <a:prstGeom prst="rect">
            <a:avLst/>
          </a:prstGeom>
          <a:noFill/>
          <a:ln w="9525">
            <a:noFill/>
            <a:miter lim="800000"/>
            <a:headEnd/>
            <a:tailEnd/>
          </a:ln>
          <a:effectLst/>
        </p:spPr>
      </p:pic>
      <p:sp>
        <p:nvSpPr>
          <p:cNvPr id="5" name="Rectangle 4"/>
          <p:cNvSpPr/>
          <p:nvPr/>
        </p:nvSpPr>
        <p:spPr>
          <a:xfrm>
            <a:off x="1981200" y="4157246"/>
            <a:ext cx="57912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16  </a:t>
            </a:r>
            <a:r>
              <a:rPr lang="en-IN" sz="1600" dirty="0" smtClean="0">
                <a:latin typeface="Arial" pitchFamily="34" charset="0"/>
                <a:cs typeface="Arial" pitchFamily="34" charset="0"/>
              </a:rPr>
              <a:t>Scene with purple glass in the render region</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ssolve">
                                      <p:cBhvr>
                                        <p:cTn id="7" dur="500"/>
                                        <p:tgtEl>
                                          <p:spTgt spid="174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tretch>
            <a:fillRect/>
          </a:stretch>
        </p:blipFill>
        <p:spPr bwMode="auto">
          <a:xfrm>
            <a:off x="2057400" y="1371600"/>
            <a:ext cx="5719762" cy="2937942"/>
          </a:xfrm>
          <a:prstGeom prst="rect">
            <a:avLst/>
          </a:prstGeom>
          <a:noFill/>
          <a:ln w="9525">
            <a:noFill/>
            <a:miter lim="800000"/>
            <a:headEnd/>
            <a:tailEnd/>
          </a:ln>
          <a:effectLst/>
        </p:spPr>
      </p:pic>
      <p:sp>
        <p:nvSpPr>
          <p:cNvPr id="5" name="Rectangle 4"/>
          <p:cNvSpPr/>
          <p:nvPr/>
        </p:nvSpPr>
        <p:spPr>
          <a:xfrm>
            <a:off x="1752600" y="4343400"/>
            <a:ext cx="63246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17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Rendered output of the scene after applying material to the glasses</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ssolve">
                                      <p:cBhvr>
                                        <p:cTn id="7" dur="500"/>
                                        <p:tgtEl>
                                          <p:spTgt spid="1843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tretch>
            <a:fillRect/>
          </a:stretch>
        </p:blipFill>
        <p:spPr bwMode="auto">
          <a:xfrm>
            <a:off x="1781529" y="843166"/>
            <a:ext cx="5686071" cy="3271634"/>
          </a:xfrm>
          <a:prstGeom prst="rect">
            <a:avLst/>
          </a:prstGeom>
          <a:noFill/>
          <a:ln w="9525">
            <a:noFill/>
            <a:miter lim="800000"/>
            <a:headEnd/>
            <a:tailEnd/>
          </a:ln>
          <a:effectLst/>
        </p:spPr>
      </p:pic>
      <p:sp>
        <p:nvSpPr>
          <p:cNvPr id="5" name="Rectangle 4"/>
          <p:cNvSpPr/>
          <p:nvPr/>
        </p:nvSpPr>
        <p:spPr>
          <a:xfrm>
            <a:off x="1600200" y="4157246"/>
            <a:ext cx="5943600" cy="830997"/>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18 </a:t>
            </a:r>
            <a:r>
              <a:rPr lang="en-IN" sz="1600" dirty="0" smtClean="0">
                <a:latin typeface="Arial" pitchFamily="34" charset="0"/>
                <a:cs typeface="Arial" pitchFamily="34" charset="0"/>
              </a:rPr>
              <a:t>Connection established between the </a:t>
            </a:r>
            <a:r>
              <a:rPr lang="en-IN" sz="1600" b="1" dirty="0" err="1" smtClean="0">
                <a:solidFill>
                  <a:srgbClr val="FF0000"/>
                </a:solidFill>
                <a:latin typeface="Arial" pitchFamily="34" charset="0"/>
                <a:cs typeface="Arial" pitchFamily="34" charset="0"/>
              </a:rPr>
              <a:t>mia_material_x</a:t>
            </a:r>
            <a:r>
              <a:rPr lang="en-IN" sz="1600" b="1" dirty="0" smtClean="0">
                <a:solidFill>
                  <a:srgbClr val="FF0000"/>
                </a:solidFill>
                <a:latin typeface="Arial" pitchFamily="34" charset="0"/>
                <a:cs typeface="Arial" pitchFamily="34" charset="0"/>
              </a:rPr>
              <a:t> (</a:t>
            </a:r>
            <a:r>
              <a:rPr lang="en-IN" sz="1600" b="1" dirty="0" err="1" smtClean="0">
                <a:solidFill>
                  <a:srgbClr val="FF0000"/>
                </a:solidFill>
                <a:latin typeface="Arial" pitchFamily="34" charset="0"/>
                <a:cs typeface="Arial" pitchFamily="34" charset="0"/>
              </a:rPr>
              <a:t>mr</a:t>
            </a:r>
            <a:r>
              <a:rPr lang="en-IN" sz="1600" b="1" dirty="0" smtClean="0">
                <a:solidFill>
                  <a:srgbClr val="FF0000"/>
                </a:solidFill>
                <a:latin typeface="Arial" pitchFamily="34" charset="0"/>
                <a:cs typeface="Arial" pitchFamily="34" charset="0"/>
              </a:rPr>
              <a:t> Surface Material </a:t>
            </a:r>
            <a:r>
              <a:rPr lang="en-IN" sz="1600" b="1" dirty="0" err="1" smtClean="0">
                <a:solidFill>
                  <a:srgbClr val="FF0000"/>
                </a:solidFill>
                <a:latin typeface="Arial" pitchFamily="34" charset="0"/>
                <a:cs typeface="Arial" pitchFamily="34" charset="0"/>
              </a:rPr>
              <a:t>Shader</a:t>
            </a:r>
            <a:r>
              <a:rPr lang="en-IN" sz="1600" b="1" dirty="0" smtClean="0">
                <a:solidFill>
                  <a:srgbClr val="FF0000"/>
                </a:solidFill>
                <a:latin typeface="Arial" pitchFamily="34" charset="0"/>
                <a:cs typeface="Arial" pitchFamily="34" charset="0"/>
              </a:rPr>
              <a:t>)</a:t>
            </a:r>
            <a:r>
              <a:rPr lang="en-IN" sz="1600" b="1" dirty="0" smtClean="0">
                <a:latin typeface="Arial" pitchFamily="34" charset="0"/>
                <a:cs typeface="Arial" pitchFamily="34" charset="0"/>
              </a:rPr>
              <a:t>, </a:t>
            </a:r>
            <a:r>
              <a:rPr lang="en-IN" sz="1600" b="1" dirty="0" err="1" smtClean="0">
                <a:solidFill>
                  <a:srgbClr val="FF0000"/>
                </a:solidFill>
                <a:latin typeface="Arial" pitchFamily="34" charset="0"/>
                <a:cs typeface="Arial" pitchFamily="34" charset="0"/>
              </a:rPr>
              <a:t>mib_dielectric</a:t>
            </a:r>
            <a:r>
              <a:rPr lang="en-IN" sz="1600" dirty="0" smtClean="0">
                <a:latin typeface="Arial" pitchFamily="34" charset="0"/>
                <a:cs typeface="Arial" pitchFamily="34" charset="0"/>
              </a:rPr>
              <a:t>, and </a:t>
            </a:r>
            <a:r>
              <a:rPr lang="en-IN" sz="1600" b="1" dirty="0" smtClean="0">
                <a:solidFill>
                  <a:srgbClr val="FF0000"/>
                </a:solidFill>
                <a:latin typeface="Arial" pitchFamily="34" charset="0"/>
                <a:cs typeface="Arial" pitchFamily="34" charset="0"/>
              </a:rPr>
              <a:t>material#</a:t>
            </a:r>
            <a:r>
              <a:rPr lang="en-IN" sz="1600" b="1" dirty="0" smtClean="0">
                <a:latin typeface="Arial" pitchFamily="34" charset="0"/>
                <a:cs typeface="Arial" pitchFamily="34" charset="0"/>
              </a:rPr>
              <a:t> </a:t>
            </a:r>
            <a:r>
              <a:rPr lang="en-IN" sz="1600" dirty="0" smtClean="0">
                <a:latin typeface="Arial" pitchFamily="34" charset="0"/>
                <a:cs typeface="Arial" pitchFamily="34" charset="0"/>
              </a:rPr>
              <a:t>nodes</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dissolve">
                                      <p:cBhvr>
                                        <p:cTn id="7" dur="500"/>
                                        <p:tgtEl>
                                          <p:spTgt spid="1945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tretch>
            <a:fillRect/>
          </a:stretch>
        </p:blipFill>
        <p:spPr bwMode="auto">
          <a:xfrm>
            <a:off x="1971380" y="838200"/>
            <a:ext cx="5794727" cy="3276600"/>
          </a:xfrm>
          <a:prstGeom prst="rect">
            <a:avLst/>
          </a:prstGeom>
          <a:noFill/>
          <a:ln w="9525">
            <a:noFill/>
            <a:miter lim="800000"/>
            <a:headEnd/>
            <a:tailEnd/>
          </a:ln>
          <a:effectLst/>
        </p:spPr>
      </p:pic>
      <p:sp>
        <p:nvSpPr>
          <p:cNvPr id="7" name="Rectangle 6"/>
          <p:cNvSpPr/>
          <p:nvPr/>
        </p:nvSpPr>
        <p:spPr>
          <a:xfrm>
            <a:off x="2438400" y="4191000"/>
            <a:ext cx="50292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  </a:t>
            </a:r>
            <a:r>
              <a:rPr lang="en-IN" sz="1600" dirty="0" smtClean="0">
                <a:latin typeface="Arial" pitchFamily="34" charset="0"/>
                <a:cs typeface="Arial" pitchFamily="34" charset="0"/>
              </a:rPr>
              <a:t>The final rendered output of the scene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tretch>
            <a:fillRect/>
          </a:stretch>
        </p:blipFill>
        <p:spPr bwMode="auto">
          <a:xfrm>
            <a:off x="1828800" y="685800"/>
            <a:ext cx="6477000" cy="3278679"/>
          </a:xfrm>
          <a:prstGeom prst="rect">
            <a:avLst/>
          </a:prstGeom>
          <a:noFill/>
          <a:ln w="9525">
            <a:noFill/>
            <a:miter lim="800000"/>
            <a:headEnd/>
            <a:tailEnd/>
          </a:ln>
          <a:effectLst/>
        </p:spPr>
      </p:pic>
      <p:sp>
        <p:nvSpPr>
          <p:cNvPr id="5" name="Rectangle 4"/>
          <p:cNvSpPr/>
          <p:nvPr/>
        </p:nvSpPr>
        <p:spPr>
          <a:xfrm>
            <a:off x="2590800" y="4038600"/>
            <a:ext cx="44958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19</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The rendered output of the scene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nodeType="withEffect">
                                  <p:stCondLst>
                                    <p:cond delay="0"/>
                                  </p:stCondLst>
                                  <p:childTnLst>
                                    <p:set>
                                      <p:cBhvr>
                                        <p:cTn id="12" dur="1" fill="hold">
                                          <p:stCondLst>
                                            <p:cond delay="0"/>
                                          </p:stCondLst>
                                        </p:cTn>
                                        <p:tgtEl>
                                          <p:spTgt spid="20482"/>
                                        </p:tgtEl>
                                        <p:attrNameLst>
                                          <p:attrName>style.visibility</p:attrName>
                                        </p:attrNameLst>
                                      </p:cBhvr>
                                      <p:to>
                                        <p:strVal val="visible"/>
                                      </p:to>
                                    </p:set>
                                    <p:animEffect transition="in" filter="dissolve">
                                      <p:cBhvr>
                                        <p:cTn id="13" dur="500"/>
                                        <p:tgtEl>
                                          <p:spTgt spid="20482"/>
                                        </p:tgtEl>
                                      </p:cBhvr>
                                    </p:animEffect>
                                  </p:childTnLst>
                                </p:cTn>
                              </p:par>
                              <p:par>
                                <p:cTn id="14" presetID="9" presetClass="entr" presetSubtype="0" fill="hold" grpId="1"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tretch>
            <a:fillRect/>
          </a:stretch>
        </p:blipFill>
        <p:spPr bwMode="auto">
          <a:xfrm>
            <a:off x="2057400" y="990600"/>
            <a:ext cx="5337868" cy="3048000"/>
          </a:xfrm>
          <a:prstGeom prst="rect">
            <a:avLst/>
          </a:prstGeom>
          <a:noFill/>
          <a:ln w="9525">
            <a:noFill/>
            <a:miter lim="800000"/>
            <a:headEnd/>
            <a:tailEnd/>
          </a:ln>
          <a:effectLst/>
        </p:spPr>
      </p:pic>
      <p:sp>
        <p:nvSpPr>
          <p:cNvPr id="5" name="Rectangle 4"/>
          <p:cNvSpPr/>
          <p:nvPr/>
        </p:nvSpPr>
        <p:spPr>
          <a:xfrm>
            <a:off x="2209800" y="4081046"/>
            <a:ext cx="56388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20 </a:t>
            </a:r>
            <a:r>
              <a:rPr lang="en-IN" sz="1600" dirty="0" smtClean="0">
                <a:latin typeface="Arial" pitchFamily="34" charset="0"/>
                <a:cs typeface="Arial" pitchFamily="34" charset="0"/>
              </a:rPr>
              <a:t>The connection between the nodes displayed</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dissolve">
                                      <p:cBhvr>
                                        <p:cTn id="7" dur="500"/>
                                        <p:tgtEl>
                                          <p:spTgt spid="2150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tretch>
            <a:fillRect/>
          </a:stretch>
        </p:blipFill>
        <p:spPr bwMode="auto">
          <a:xfrm>
            <a:off x="1981200" y="685800"/>
            <a:ext cx="5490347" cy="2853130"/>
          </a:xfrm>
          <a:prstGeom prst="rect">
            <a:avLst/>
          </a:prstGeom>
          <a:noFill/>
          <a:ln w="9525">
            <a:noFill/>
            <a:miter lim="800000"/>
            <a:headEnd/>
            <a:tailEnd/>
          </a:ln>
          <a:effectLst/>
        </p:spPr>
      </p:pic>
      <p:sp>
        <p:nvSpPr>
          <p:cNvPr id="5" name="Rectangle 4"/>
          <p:cNvSpPr/>
          <p:nvPr/>
        </p:nvSpPr>
        <p:spPr>
          <a:xfrm>
            <a:off x="2590800" y="3547646"/>
            <a:ext cx="4572000" cy="338554"/>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21</a:t>
            </a:r>
            <a:r>
              <a:rPr lang="en-US" sz="1600" dirty="0" smtClean="0">
                <a:latin typeface="Arial" pitchFamily="34" charset="0"/>
                <a:cs typeface="Arial" pitchFamily="34" charset="0"/>
              </a:rPr>
              <a:t> </a:t>
            </a:r>
            <a:r>
              <a:rPr lang="en-IN" sz="1600" dirty="0" smtClean="0">
                <a:latin typeface="Arial" pitchFamily="34" charset="0"/>
                <a:cs typeface="Arial" pitchFamily="34" charset="0"/>
              </a:rPr>
              <a:t> Rendered output of the scene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dissolve">
                                      <p:cBhvr>
                                        <p:cTn id="7" dur="500"/>
                                        <p:tgtEl>
                                          <p:spTgt spid="2253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tretch>
            <a:fillRect/>
          </a:stretch>
        </p:blipFill>
        <p:spPr bwMode="auto">
          <a:xfrm>
            <a:off x="2209800" y="533400"/>
            <a:ext cx="5791200" cy="3701409"/>
          </a:xfrm>
          <a:prstGeom prst="rect">
            <a:avLst/>
          </a:prstGeom>
          <a:noFill/>
          <a:ln w="9525">
            <a:noFill/>
            <a:miter lim="800000"/>
            <a:headEnd/>
            <a:tailEnd/>
          </a:ln>
          <a:effectLst/>
        </p:spPr>
      </p:pic>
      <p:sp>
        <p:nvSpPr>
          <p:cNvPr id="5" name="Rectangle 4"/>
          <p:cNvSpPr/>
          <p:nvPr/>
        </p:nvSpPr>
        <p:spPr>
          <a:xfrm>
            <a:off x="2057400" y="4191000"/>
            <a:ext cx="6019800" cy="830997"/>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22 </a:t>
            </a:r>
            <a:r>
              <a:rPr lang="en-IN" sz="1600" b="1" dirty="0" smtClean="0">
                <a:solidFill>
                  <a:srgbClr val="FF0000"/>
                </a:solidFill>
                <a:latin typeface="Arial" pitchFamily="34" charset="0"/>
                <a:cs typeface="Arial" pitchFamily="34" charset="0"/>
              </a:rPr>
              <a:t> </a:t>
            </a:r>
            <a:r>
              <a:rPr lang="en-IN" sz="1600" dirty="0" smtClean="0"/>
              <a:t>Connection established between the </a:t>
            </a:r>
            <a:r>
              <a:rPr lang="en-IN" sz="1600" b="1" dirty="0" err="1" smtClean="0">
                <a:solidFill>
                  <a:srgbClr val="FF0000"/>
                </a:solidFill>
              </a:rPr>
              <a:t>mib_amb_occlusion</a:t>
            </a:r>
            <a:r>
              <a:rPr lang="en-IN" sz="1600" b="1" dirty="0" smtClean="0">
                <a:solidFill>
                  <a:srgbClr val="FF0000"/>
                </a:solidFill>
              </a:rPr>
              <a:t> (</a:t>
            </a:r>
            <a:r>
              <a:rPr lang="en-IN" sz="1600" b="1" dirty="0" err="1" smtClean="0">
                <a:solidFill>
                  <a:srgbClr val="FF0000"/>
                </a:solidFill>
              </a:rPr>
              <a:t>mr</a:t>
            </a:r>
            <a:r>
              <a:rPr lang="en-IN" sz="1600" b="1" dirty="0" smtClean="0">
                <a:solidFill>
                  <a:srgbClr val="FF0000"/>
                </a:solidFill>
              </a:rPr>
              <a:t> Light </a:t>
            </a:r>
            <a:r>
              <a:rPr lang="en-IN" sz="1600" b="1" dirty="0" err="1" smtClean="0">
                <a:solidFill>
                  <a:srgbClr val="FF0000"/>
                </a:solidFill>
              </a:rPr>
              <a:t>Shader</a:t>
            </a:r>
            <a:r>
              <a:rPr lang="en-IN" sz="1600" dirty="0" smtClean="0">
                <a:solidFill>
                  <a:srgbClr val="FF0000"/>
                </a:solidFill>
              </a:rPr>
              <a:t>)</a:t>
            </a:r>
            <a:r>
              <a:rPr lang="en-IN" sz="1600" dirty="0" smtClean="0"/>
              <a:t> and</a:t>
            </a:r>
            <a:r>
              <a:rPr lang="en-IN" sz="1600" b="1" dirty="0" smtClean="0"/>
              <a:t> </a:t>
            </a:r>
            <a:r>
              <a:rPr lang="en-IN" sz="1600" b="1" dirty="0" smtClean="0">
                <a:solidFill>
                  <a:srgbClr val="FF0000"/>
                </a:solidFill>
              </a:rPr>
              <a:t>diffuse</a:t>
            </a:r>
            <a:r>
              <a:rPr lang="en-IN" sz="1600" b="1" dirty="0" smtClean="0"/>
              <a:t> </a:t>
            </a:r>
            <a:r>
              <a:rPr lang="en-IN" sz="1600" dirty="0" smtClean="0"/>
              <a:t>port of the </a:t>
            </a:r>
            <a:r>
              <a:rPr lang="en-IN" sz="1600" b="1" dirty="0" err="1" smtClean="0">
                <a:solidFill>
                  <a:srgbClr val="FF0000"/>
                </a:solidFill>
              </a:rPr>
              <a:t>mia_material_x</a:t>
            </a:r>
            <a:r>
              <a:rPr lang="en-IN" sz="1600" b="1" dirty="0" smtClean="0">
                <a:solidFill>
                  <a:srgbClr val="FF0000"/>
                </a:solidFill>
              </a:rPr>
              <a:t> (</a:t>
            </a:r>
            <a:r>
              <a:rPr lang="en-IN" sz="1600" b="1" dirty="0" err="1" smtClean="0">
                <a:solidFill>
                  <a:srgbClr val="FF0000"/>
                </a:solidFill>
              </a:rPr>
              <a:t>mr</a:t>
            </a:r>
            <a:r>
              <a:rPr lang="en-IN" sz="1600" b="1" dirty="0" smtClean="0">
                <a:solidFill>
                  <a:srgbClr val="FF0000"/>
                </a:solidFill>
              </a:rPr>
              <a:t> Surface Material </a:t>
            </a:r>
            <a:r>
              <a:rPr lang="en-IN" sz="1600" b="1" dirty="0" err="1" smtClean="0">
                <a:solidFill>
                  <a:srgbClr val="FF0000"/>
                </a:solidFill>
              </a:rPr>
              <a:t>Shader</a:t>
            </a:r>
            <a:r>
              <a:rPr lang="en-IN" sz="1600" b="1" dirty="0" smtClean="0">
                <a:solidFill>
                  <a:srgbClr val="FF0000"/>
                </a:solidFill>
              </a:rPr>
              <a:t>)</a:t>
            </a:r>
            <a:r>
              <a:rPr lang="en-IN" sz="1600" b="1" dirty="0" smtClean="0"/>
              <a:t> </a:t>
            </a:r>
            <a:r>
              <a:rPr lang="en-IN" sz="1600" dirty="0" smtClean="0"/>
              <a:t>nodes</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dissolve">
                                      <p:cBhvr>
                                        <p:cTn id="7" dur="500"/>
                                        <p:tgtEl>
                                          <p:spTgt spid="2355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tretch>
            <a:fillRect/>
          </a:stretch>
        </p:blipFill>
        <p:spPr bwMode="auto">
          <a:xfrm>
            <a:off x="1905000" y="533400"/>
            <a:ext cx="5879072" cy="3087682"/>
          </a:xfrm>
          <a:prstGeom prst="rect">
            <a:avLst/>
          </a:prstGeom>
          <a:noFill/>
          <a:ln w="9525">
            <a:noFill/>
            <a:miter lim="800000"/>
            <a:headEnd/>
            <a:tailEnd/>
          </a:ln>
          <a:effectLst/>
        </p:spPr>
      </p:pic>
      <p:sp>
        <p:nvSpPr>
          <p:cNvPr id="5" name="Rectangle 4"/>
          <p:cNvSpPr/>
          <p:nvPr/>
        </p:nvSpPr>
        <p:spPr>
          <a:xfrm>
            <a:off x="2667000" y="3581400"/>
            <a:ext cx="4572000" cy="584775"/>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23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The noise surface displayed in the render region</a:t>
            </a:r>
            <a:endParaRPr lang="en-US" sz="1600" dirty="0" smtClean="0">
              <a:latin typeface="Arial" pitchFamily="34" charset="0"/>
              <a:cs typeface="Arial" pitchFamily="34" charset="0"/>
            </a:endParaRPr>
          </a:p>
        </p:txBody>
      </p:sp>
      <p:sp>
        <p:nvSpPr>
          <p:cNvPr id="4" name="Rectangle 3"/>
          <p:cNvSpPr/>
          <p:nvPr/>
        </p:nvSpPr>
        <p:spPr>
          <a:xfrm>
            <a:off x="685800" y="4343400"/>
            <a:ext cx="4572000" cy="677108"/>
          </a:xfrm>
          <a:prstGeom prst="rect">
            <a:avLst/>
          </a:prstGeom>
        </p:spPr>
        <p:txBody>
          <a:bodyPr>
            <a:spAutoFit/>
          </a:bodyPr>
          <a:lstStyle/>
          <a:p>
            <a:endParaRPr lang="en-IN" dirty="0" smtClean="0"/>
          </a:p>
          <a:p>
            <a:r>
              <a:rPr lang="en-IN" sz="2000" b="1" dirty="0" smtClean="0">
                <a:solidFill>
                  <a:srgbClr val="0070C0"/>
                </a:solidFill>
                <a:latin typeface="Arial" pitchFamily="34" charset="0"/>
                <a:cs typeface="Arial" pitchFamily="34" charset="0"/>
              </a:rPr>
              <a:t>Setting the Environment Lighting</a:t>
            </a:r>
            <a:endParaRPr lang="en-IN" sz="20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ssolve">
                                      <p:cBhvr>
                                        <p:cTn id="7" dur="500"/>
                                        <p:tgtEl>
                                          <p:spTgt spid="2457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tretch>
            <a:fillRect/>
          </a:stretch>
        </p:blipFill>
        <p:spPr bwMode="auto">
          <a:xfrm>
            <a:off x="1981200" y="1371600"/>
            <a:ext cx="5792405" cy="2774257"/>
          </a:xfrm>
          <a:prstGeom prst="rect">
            <a:avLst/>
          </a:prstGeom>
          <a:noFill/>
          <a:ln w="9525">
            <a:noFill/>
            <a:miter lim="800000"/>
            <a:headEnd/>
            <a:tailEnd/>
          </a:ln>
          <a:effectLst/>
        </p:spPr>
      </p:pic>
      <p:sp>
        <p:nvSpPr>
          <p:cNvPr id="6" name="Rectangle 5"/>
          <p:cNvSpPr/>
          <p:nvPr/>
        </p:nvSpPr>
        <p:spPr>
          <a:xfrm>
            <a:off x="2514600" y="4191000"/>
            <a:ext cx="53340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24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Alignment of the spot light in viewports</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dissolve">
                                      <p:cBhvr>
                                        <p:cTn id="7" dur="500"/>
                                        <p:tgtEl>
                                          <p:spTgt spid="2560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a:stretch>
            <a:fillRect/>
          </a:stretch>
        </p:blipFill>
        <p:spPr bwMode="auto">
          <a:xfrm>
            <a:off x="2493841" y="868978"/>
            <a:ext cx="4994517" cy="3179649"/>
          </a:xfrm>
          <a:prstGeom prst="rect">
            <a:avLst/>
          </a:prstGeom>
          <a:noFill/>
          <a:ln w="9525">
            <a:noFill/>
            <a:miter lim="800000"/>
            <a:headEnd/>
            <a:tailEnd/>
          </a:ln>
          <a:effectLst/>
        </p:spPr>
      </p:pic>
      <p:sp>
        <p:nvSpPr>
          <p:cNvPr id="8" name="Rectangle 7"/>
          <p:cNvSpPr/>
          <p:nvPr/>
        </p:nvSpPr>
        <p:spPr>
          <a:xfrm>
            <a:off x="2895600" y="4081046"/>
            <a:ext cx="41148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25 </a:t>
            </a:r>
            <a:r>
              <a:rPr lang="en-IN" sz="1600" b="1" dirty="0" smtClean="0">
                <a:solidFill>
                  <a:srgbClr val="FF0000"/>
                </a:solidFill>
                <a:latin typeface="Arial" pitchFamily="34" charset="0"/>
                <a:cs typeface="Arial" pitchFamily="34" charset="0"/>
              </a:rPr>
              <a:t> </a:t>
            </a:r>
            <a:r>
              <a:rPr lang="en-IN" sz="1600" i="1" dirty="0" smtClean="0"/>
              <a:t>The rendered output of the scene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0"/>
            <a:ext cx="4572000" cy="1015663"/>
          </a:xfrm>
          <a:prstGeom prst="rect">
            <a:avLst/>
          </a:prstGeom>
        </p:spPr>
        <p:txBody>
          <a:bodyPr>
            <a:spAutoFit/>
          </a:bodyPr>
          <a:lstStyle/>
          <a:p>
            <a:endParaRPr lang="en-IN" sz="2000" dirty="0" smtClean="0"/>
          </a:p>
          <a:p>
            <a:r>
              <a:rPr lang="en-IN" sz="2000" b="1" dirty="0" smtClean="0">
                <a:solidFill>
                  <a:srgbClr val="0070C0"/>
                </a:solidFill>
                <a:latin typeface="Arial" pitchFamily="34" charset="0"/>
                <a:cs typeface="Arial" pitchFamily="34" charset="0"/>
              </a:rPr>
              <a:t>Setting the Final Gathering and Global Illumination</a:t>
            </a:r>
            <a:endParaRPr lang="en-US" sz="2000" b="1" dirty="0" smtClean="0">
              <a:solidFill>
                <a:srgbClr val="0070C0"/>
              </a:solidFill>
              <a:latin typeface="Arial" pitchFamily="34" charset="0"/>
              <a:cs typeface="Arial" pitchFamily="34" charset="0"/>
            </a:endParaRPr>
          </a:p>
        </p:txBody>
      </p:sp>
      <p:pic>
        <p:nvPicPr>
          <p:cNvPr id="5" name="Picture 2"/>
          <p:cNvPicPr>
            <a:picLocks noChangeAspect="1" noChangeArrowheads="1"/>
          </p:cNvPicPr>
          <p:nvPr/>
        </p:nvPicPr>
        <p:blipFill>
          <a:blip r:embed="rId2"/>
          <a:stretch>
            <a:fillRect/>
          </a:stretch>
        </p:blipFill>
        <p:spPr bwMode="auto">
          <a:xfrm>
            <a:off x="4953000" y="609600"/>
            <a:ext cx="2667000" cy="4065373"/>
          </a:xfrm>
          <a:prstGeom prst="rect">
            <a:avLst/>
          </a:prstGeom>
          <a:noFill/>
          <a:ln w="9525">
            <a:noFill/>
            <a:miter lim="800000"/>
            <a:headEnd/>
            <a:tailEnd/>
          </a:ln>
          <a:effectLst/>
        </p:spPr>
      </p:pic>
      <p:sp>
        <p:nvSpPr>
          <p:cNvPr id="6" name="Rectangle 5"/>
          <p:cNvSpPr/>
          <p:nvPr/>
        </p:nvSpPr>
        <p:spPr>
          <a:xfrm>
            <a:off x="3733800" y="4724400"/>
            <a:ext cx="52578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26 </a:t>
            </a:r>
            <a:r>
              <a:rPr lang="en-IN" sz="1600" dirty="0" smtClean="0">
                <a:latin typeface="Arial" pitchFamily="34" charset="0"/>
                <a:cs typeface="Arial" pitchFamily="34" charset="0"/>
              </a:rPr>
              <a:t>The </a:t>
            </a:r>
            <a:r>
              <a:rPr lang="en-IN" sz="1600" b="1" dirty="0" smtClean="0">
                <a:solidFill>
                  <a:srgbClr val="FF0000"/>
                </a:solidFill>
                <a:latin typeface="Arial" pitchFamily="34" charset="0"/>
                <a:cs typeface="Arial" pitchFamily="34" charset="0"/>
              </a:rPr>
              <a:t>Passes : mental ray (</a:t>
            </a:r>
            <a:r>
              <a:rPr lang="en-IN" sz="1600" b="1" dirty="0" err="1" smtClean="0">
                <a:solidFill>
                  <a:srgbClr val="FF0000"/>
                </a:solidFill>
                <a:latin typeface="Arial" pitchFamily="34" charset="0"/>
                <a:cs typeface="Arial" pitchFamily="34" charset="0"/>
              </a:rPr>
              <a:t>Pass,Rendering</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window</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tretch>
            <a:fillRect/>
          </a:stretch>
        </p:blipFill>
        <p:spPr bwMode="auto">
          <a:xfrm>
            <a:off x="2895600" y="304800"/>
            <a:ext cx="2289359" cy="3934476"/>
          </a:xfrm>
          <a:prstGeom prst="rect">
            <a:avLst/>
          </a:prstGeom>
          <a:noFill/>
          <a:ln w="9525">
            <a:noFill/>
            <a:miter lim="800000"/>
            <a:headEnd/>
            <a:tailEnd/>
          </a:ln>
          <a:effectLst/>
        </p:spPr>
      </p:pic>
      <p:sp>
        <p:nvSpPr>
          <p:cNvPr id="9" name="Rectangle 8"/>
          <p:cNvSpPr/>
          <p:nvPr/>
        </p:nvSpPr>
        <p:spPr>
          <a:xfrm>
            <a:off x="2286000" y="4191000"/>
            <a:ext cx="41910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27 </a:t>
            </a:r>
            <a:r>
              <a:rPr lang="en-IN" sz="1600" b="1" dirty="0" smtClean="0">
                <a:solidFill>
                  <a:srgbClr val="FF0000"/>
                </a:solidFill>
                <a:latin typeface="Arial" pitchFamily="34" charset="0"/>
                <a:cs typeface="Arial" pitchFamily="34" charset="0"/>
              </a:rPr>
              <a:t> </a:t>
            </a:r>
            <a:r>
              <a:rPr lang="en-IN" sz="1600" dirty="0" smtClean="0"/>
              <a:t>The attributes of </a:t>
            </a:r>
            <a:r>
              <a:rPr lang="en-IN" sz="1600" b="1" dirty="0" smtClean="0">
                <a:solidFill>
                  <a:srgbClr val="FF0000"/>
                </a:solidFill>
              </a:rPr>
              <a:t>Final Gathering</a:t>
            </a:r>
            <a:endParaRPr lang="en-US" sz="16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dissolve">
                                      <p:cBhvr>
                                        <p:cTn id="7" dur="500"/>
                                        <p:tgtEl>
                                          <p:spTgt spid="2867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tretch>
            <a:fillRect/>
          </a:stretch>
        </p:blipFill>
        <p:spPr bwMode="auto">
          <a:xfrm>
            <a:off x="2743200" y="685800"/>
            <a:ext cx="4049768" cy="3429000"/>
          </a:xfrm>
          <a:prstGeom prst="rect">
            <a:avLst/>
          </a:prstGeom>
          <a:noFill/>
          <a:ln w="9525">
            <a:noFill/>
            <a:miter lim="800000"/>
            <a:headEnd/>
            <a:tailEnd/>
          </a:ln>
          <a:effectLst/>
        </p:spPr>
      </p:pic>
      <p:sp>
        <p:nvSpPr>
          <p:cNvPr id="5" name="Rectangle 4"/>
          <p:cNvSpPr/>
          <p:nvPr/>
        </p:nvSpPr>
        <p:spPr>
          <a:xfrm>
            <a:off x="2057400" y="4114800"/>
            <a:ext cx="63246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28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The values displayed in the </a:t>
            </a:r>
            <a:r>
              <a:rPr lang="en-IN" sz="1600" b="1" dirty="0" err="1" smtClean="0">
                <a:solidFill>
                  <a:srgbClr val="FF0000"/>
                </a:solidFill>
                <a:latin typeface="Arial" pitchFamily="34" charset="0"/>
                <a:cs typeface="Arial" pitchFamily="34" charset="0"/>
              </a:rPr>
              <a:t>Scene_Root</a:t>
            </a:r>
            <a:r>
              <a:rPr lang="en-IN" sz="1600" b="1" dirty="0" smtClean="0">
                <a:solidFill>
                  <a:srgbClr val="FF0000"/>
                </a:solidFill>
                <a:latin typeface="Arial" pitchFamily="34" charset="0"/>
                <a:cs typeface="Arial" pitchFamily="34" charset="0"/>
              </a:rPr>
              <a:t> : </a:t>
            </a:r>
            <a:r>
              <a:rPr lang="en-IN" sz="1600" b="1" dirty="0" err="1" smtClean="0">
                <a:solidFill>
                  <a:srgbClr val="FF0000"/>
                </a:solidFill>
                <a:latin typeface="Arial" pitchFamily="34" charset="0"/>
                <a:cs typeface="Arial" pitchFamily="34" charset="0"/>
              </a:rPr>
              <a:t>Spot_Root</a:t>
            </a:r>
            <a:r>
              <a:rPr lang="en-IN" sz="1600" b="1" dirty="0" smtClean="0">
                <a:solidFill>
                  <a:srgbClr val="FF0000"/>
                </a:solidFill>
                <a:latin typeface="Arial" pitchFamily="34" charset="0"/>
                <a:cs typeface="Arial" pitchFamily="34" charset="0"/>
              </a:rPr>
              <a:t> : Spot (</a:t>
            </a:r>
            <a:r>
              <a:rPr lang="en-IN" sz="1600" b="1" dirty="0" err="1" smtClean="0">
                <a:solidFill>
                  <a:srgbClr val="FF0000"/>
                </a:solidFill>
                <a:latin typeface="Arial" pitchFamily="34" charset="0"/>
                <a:cs typeface="Arial" pitchFamily="34" charset="0"/>
              </a:rPr>
              <a:t>General|Rendering</a:t>
            </a:r>
            <a:r>
              <a:rPr lang="en-IN" sz="1600" b="1" dirty="0" smtClean="0">
                <a:solidFill>
                  <a:srgbClr val="FF0000"/>
                </a:solidFill>
                <a:latin typeface="Arial" pitchFamily="34" charset="0"/>
                <a:cs typeface="Arial" pitchFamily="34" charset="0"/>
              </a:rPr>
              <a:t>)</a:t>
            </a:r>
            <a:r>
              <a:rPr lang="en-IN" sz="1600" dirty="0" smtClean="0">
                <a:latin typeface="Arial" pitchFamily="34" charset="0"/>
                <a:cs typeface="Arial" pitchFamily="34" charset="0"/>
              </a:rPr>
              <a:t> property editor</a:t>
            </a:r>
            <a:endParaRPr lang="en-US" sz="16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76200"/>
            <a:ext cx="4572000" cy="707886"/>
          </a:xfrm>
          <a:prstGeom prst="rect">
            <a:avLst/>
          </a:prstGeom>
        </p:spPr>
        <p:txBody>
          <a:bodyPr>
            <a:spAutoFit/>
          </a:bodyPr>
          <a:lstStyle/>
          <a:p>
            <a:endParaRPr lang="en-IN" sz="2000" dirty="0" smtClean="0">
              <a:solidFill>
                <a:srgbClr val="0070C0"/>
              </a:solidFill>
              <a:latin typeface="Arial" pitchFamily="34" charset="0"/>
              <a:cs typeface="Arial" pitchFamily="34" charset="0"/>
            </a:endParaRPr>
          </a:p>
          <a:p>
            <a:r>
              <a:rPr lang="en-IN" sz="2000" b="1" dirty="0" smtClean="0">
                <a:solidFill>
                  <a:srgbClr val="0070C0"/>
                </a:solidFill>
                <a:latin typeface="Arial" pitchFamily="34" charset="0"/>
                <a:cs typeface="Arial" pitchFamily="34" charset="0"/>
              </a:rPr>
              <a:t>Creating the Project Folder</a:t>
            </a:r>
            <a:endParaRPr lang="en-IN" sz="2000" dirty="0">
              <a:solidFill>
                <a:srgbClr val="0070C0"/>
              </a:solidFill>
              <a:latin typeface="Arial" pitchFamily="34" charset="0"/>
              <a:cs typeface="Arial" pitchFamily="34" charset="0"/>
            </a:endParaRPr>
          </a:p>
        </p:txBody>
      </p:sp>
      <p:sp>
        <p:nvSpPr>
          <p:cNvPr id="5" name="Rectangle 4"/>
          <p:cNvSpPr/>
          <p:nvPr/>
        </p:nvSpPr>
        <p:spPr>
          <a:xfrm>
            <a:off x="685800" y="457200"/>
            <a:ext cx="4572000" cy="677108"/>
          </a:xfrm>
          <a:prstGeom prst="rect">
            <a:avLst/>
          </a:prstGeom>
        </p:spPr>
        <p:txBody>
          <a:bodyPr>
            <a:spAutoFit/>
          </a:bodyPr>
          <a:lstStyle/>
          <a:p>
            <a:endParaRPr lang="en-IN" dirty="0" smtClean="0"/>
          </a:p>
          <a:p>
            <a:r>
              <a:rPr lang="en-IN" sz="2000" b="1" dirty="0" smtClean="0">
                <a:solidFill>
                  <a:srgbClr val="0070C0"/>
                </a:solidFill>
                <a:latin typeface="Arial" pitchFamily="34" charset="0"/>
                <a:cs typeface="Arial" pitchFamily="34" charset="0"/>
              </a:rPr>
              <a:t>Opening the File</a:t>
            </a:r>
            <a:endParaRPr lang="en-IN" sz="2000" dirty="0">
              <a:solidFill>
                <a:srgbClr val="0070C0"/>
              </a:solidFill>
              <a:latin typeface="Arial" pitchFamily="34" charset="0"/>
              <a:cs typeface="Arial" pitchFamily="34" charset="0"/>
            </a:endParaRPr>
          </a:p>
        </p:txBody>
      </p:sp>
      <p:pic>
        <p:nvPicPr>
          <p:cNvPr id="8" name="Picture 2"/>
          <p:cNvPicPr>
            <a:picLocks noChangeAspect="1" noChangeArrowheads="1"/>
          </p:cNvPicPr>
          <p:nvPr/>
        </p:nvPicPr>
        <p:blipFill>
          <a:blip r:embed="rId2"/>
          <a:stretch>
            <a:fillRect/>
          </a:stretch>
        </p:blipFill>
        <p:spPr bwMode="auto">
          <a:xfrm>
            <a:off x="2438400" y="1600200"/>
            <a:ext cx="4374154" cy="2190053"/>
          </a:xfrm>
          <a:prstGeom prst="rect">
            <a:avLst/>
          </a:prstGeom>
          <a:noFill/>
          <a:ln w="9525">
            <a:noFill/>
            <a:miter lim="800000"/>
            <a:headEnd/>
            <a:tailEnd/>
          </a:ln>
          <a:effectLst/>
        </p:spPr>
      </p:pic>
      <p:sp>
        <p:nvSpPr>
          <p:cNvPr id="10" name="Rectangle 9"/>
          <p:cNvSpPr/>
          <p:nvPr/>
        </p:nvSpPr>
        <p:spPr>
          <a:xfrm>
            <a:off x="2362200" y="3810000"/>
            <a:ext cx="45720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The c10_tut1_start file displayed in the Camera viewport</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tretch>
            <a:fillRect/>
          </a:stretch>
        </p:blipFill>
        <p:spPr bwMode="auto">
          <a:xfrm>
            <a:off x="2438400" y="685800"/>
            <a:ext cx="5029200" cy="3200400"/>
          </a:xfrm>
          <a:prstGeom prst="rect">
            <a:avLst/>
          </a:prstGeom>
          <a:noFill/>
          <a:ln w="9525">
            <a:noFill/>
            <a:miter lim="800000"/>
            <a:headEnd/>
            <a:tailEnd/>
          </a:ln>
          <a:effectLst/>
        </p:spPr>
      </p:pic>
      <p:sp>
        <p:nvSpPr>
          <p:cNvPr id="5" name="Rectangle 4"/>
          <p:cNvSpPr/>
          <p:nvPr/>
        </p:nvSpPr>
        <p:spPr>
          <a:xfrm>
            <a:off x="2743200" y="3886200"/>
            <a:ext cx="42672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29 </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The rendered output of the scene</a:t>
            </a:r>
            <a:endParaRPr lang="en-US" sz="16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tretch>
            <a:fillRect/>
          </a:stretch>
        </p:blipFill>
        <p:spPr bwMode="auto">
          <a:xfrm>
            <a:off x="2438400" y="1101114"/>
            <a:ext cx="5029200" cy="2826972"/>
          </a:xfrm>
          <a:prstGeom prst="rect">
            <a:avLst/>
          </a:prstGeom>
          <a:noFill/>
          <a:ln w="9525">
            <a:noFill/>
            <a:miter lim="800000"/>
            <a:headEnd/>
            <a:tailEnd/>
          </a:ln>
          <a:effectLst/>
        </p:spPr>
      </p:pic>
      <p:sp>
        <p:nvSpPr>
          <p:cNvPr id="5" name="Rectangle 4"/>
          <p:cNvSpPr/>
          <p:nvPr/>
        </p:nvSpPr>
        <p:spPr>
          <a:xfrm>
            <a:off x="2209800" y="3962400"/>
            <a:ext cx="54864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30</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Rendered output of the scene after entering the </a:t>
            </a:r>
            <a:r>
              <a:rPr lang="en-IN" sz="1600" b="1" dirty="0" smtClean="0">
                <a:solidFill>
                  <a:srgbClr val="FF0000"/>
                </a:solidFill>
                <a:latin typeface="Arial" pitchFamily="34" charset="0"/>
                <a:cs typeface="Arial" pitchFamily="34" charset="0"/>
              </a:rPr>
              <a:t>Caustic Accuracy </a:t>
            </a:r>
            <a:r>
              <a:rPr lang="en-IN" sz="1600" dirty="0" smtClean="0">
                <a:latin typeface="Arial" pitchFamily="34" charset="0"/>
                <a:cs typeface="Arial" pitchFamily="34" charset="0"/>
              </a:rPr>
              <a:t>value</a:t>
            </a:r>
            <a:endParaRPr lang="en-US" sz="16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tretch>
            <a:fillRect/>
          </a:stretch>
        </p:blipFill>
        <p:spPr bwMode="auto">
          <a:xfrm>
            <a:off x="2133600" y="400650"/>
            <a:ext cx="5255415" cy="3485550"/>
          </a:xfrm>
          <a:prstGeom prst="rect">
            <a:avLst/>
          </a:prstGeom>
          <a:noFill/>
          <a:ln w="9525">
            <a:noFill/>
            <a:miter lim="800000"/>
            <a:headEnd/>
            <a:tailEnd/>
          </a:ln>
          <a:effectLst/>
        </p:spPr>
      </p:pic>
      <p:sp>
        <p:nvSpPr>
          <p:cNvPr id="6" name="Rectangle 5"/>
          <p:cNvSpPr/>
          <p:nvPr/>
        </p:nvSpPr>
        <p:spPr>
          <a:xfrm>
            <a:off x="2286000" y="3928646"/>
            <a:ext cx="54864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31</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Rendered output of the shadow pass</a:t>
            </a:r>
            <a:endParaRPr lang="en-US" sz="16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tretch>
            <a:fillRect/>
          </a:stretch>
        </p:blipFill>
        <p:spPr bwMode="auto">
          <a:xfrm>
            <a:off x="2133600" y="559174"/>
            <a:ext cx="5255415" cy="3473301"/>
          </a:xfrm>
          <a:prstGeom prst="rect">
            <a:avLst/>
          </a:prstGeom>
          <a:noFill/>
          <a:ln w="9525">
            <a:noFill/>
            <a:miter lim="800000"/>
            <a:headEnd/>
            <a:tailEnd/>
          </a:ln>
          <a:effectLst/>
        </p:spPr>
      </p:pic>
      <p:sp>
        <p:nvSpPr>
          <p:cNvPr id="5" name="Rectangle 4"/>
          <p:cNvSpPr/>
          <p:nvPr/>
        </p:nvSpPr>
        <p:spPr>
          <a:xfrm>
            <a:off x="2362200" y="4038600"/>
            <a:ext cx="46482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32</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Rendered output of the depth pass</a:t>
            </a:r>
            <a:endParaRPr lang="en-US" sz="16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tretch>
            <a:fillRect/>
          </a:stretch>
        </p:blipFill>
        <p:spPr bwMode="auto">
          <a:xfrm>
            <a:off x="2362200" y="537772"/>
            <a:ext cx="5255415" cy="3464557"/>
          </a:xfrm>
          <a:prstGeom prst="rect">
            <a:avLst/>
          </a:prstGeom>
          <a:noFill/>
          <a:ln w="9525">
            <a:noFill/>
            <a:miter lim="800000"/>
            <a:headEnd/>
            <a:tailEnd/>
          </a:ln>
          <a:effectLst/>
        </p:spPr>
      </p:pic>
      <p:sp>
        <p:nvSpPr>
          <p:cNvPr id="5" name="Rectangle 4"/>
          <p:cNvSpPr/>
          <p:nvPr/>
        </p:nvSpPr>
        <p:spPr>
          <a:xfrm>
            <a:off x="2590800" y="4012826"/>
            <a:ext cx="4648200" cy="338554"/>
          </a:xfrm>
          <a:prstGeom prst="rect">
            <a:avLst/>
          </a:prstGeom>
        </p:spPr>
        <p:txBody>
          <a:bodyPr wrap="square">
            <a:spAutoFit/>
          </a:bodyPr>
          <a:lstStyle/>
          <a:p>
            <a:r>
              <a:rPr lang="en-US" sz="1600" b="1" smtClean="0">
                <a:solidFill>
                  <a:srgbClr val="FF0000"/>
                </a:solidFill>
                <a:latin typeface="Arial" pitchFamily="34" charset="0"/>
                <a:cs typeface="Arial" pitchFamily="34" charset="0"/>
              </a:rPr>
              <a:t>Figure 33</a:t>
            </a:r>
            <a:r>
              <a:rPr lang="en-IN" sz="1600" b="1"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Rendered output of the diffuse pass</a:t>
            </a:r>
            <a:endParaRPr lang="en-US" sz="1600" dirty="0" smtClean="0">
              <a:solidFill>
                <a:srgbClr val="FF0000"/>
              </a:solidFill>
              <a:latin typeface="Arial" pitchFamily="34" charset="0"/>
              <a:cs typeface="Arial" pitchFamily="34" charset="0"/>
            </a:endParaRPr>
          </a:p>
        </p:txBody>
      </p:sp>
      <p:sp>
        <p:nvSpPr>
          <p:cNvPr id="6" name="Rectangle 5"/>
          <p:cNvSpPr/>
          <p:nvPr/>
        </p:nvSpPr>
        <p:spPr>
          <a:xfrm>
            <a:off x="533400" y="4572000"/>
            <a:ext cx="4572000" cy="677108"/>
          </a:xfrm>
          <a:prstGeom prst="rect">
            <a:avLst/>
          </a:prstGeom>
        </p:spPr>
        <p:txBody>
          <a:bodyPr>
            <a:spAutoFit/>
          </a:bodyPr>
          <a:lstStyle/>
          <a:p>
            <a:endParaRPr lang="en-IN" dirty="0" smtClean="0"/>
          </a:p>
          <a:p>
            <a:r>
              <a:rPr lang="en-IN" sz="2000" dirty="0" smtClean="0">
                <a:solidFill>
                  <a:srgbClr val="0070C0"/>
                </a:solidFill>
                <a:latin typeface="Arial" pitchFamily="34" charset="0"/>
                <a:cs typeface="Arial" pitchFamily="34" charset="0"/>
              </a:rPr>
              <a:t>Saving the Scene</a:t>
            </a:r>
            <a:endParaRPr lang="en-IN" sz="20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0"/>
            <a:ext cx="5334000" cy="677108"/>
          </a:xfrm>
          <a:prstGeom prst="rect">
            <a:avLst/>
          </a:prstGeom>
        </p:spPr>
        <p:txBody>
          <a:bodyPr wrap="square">
            <a:spAutoFit/>
          </a:bodyPr>
          <a:lstStyle/>
          <a:p>
            <a:endParaRPr lang="en-IN" dirty="0" smtClean="0"/>
          </a:p>
          <a:p>
            <a:r>
              <a:rPr lang="en-IN" sz="2000" dirty="0" smtClean="0">
                <a:solidFill>
                  <a:srgbClr val="0070C0"/>
                </a:solidFill>
                <a:latin typeface="Arial" pitchFamily="34" charset="0"/>
                <a:cs typeface="Arial" pitchFamily="34" charset="0"/>
              </a:rPr>
              <a:t>Applying the Ambient Occlusion </a:t>
            </a:r>
            <a:r>
              <a:rPr lang="en-IN" sz="2000" dirty="0" err="1" smtClean="0">
                <a:solidFill>
                  <a:srgbClr val="0070C0"/>
                </a:solidFill>
                <a:latin typeface="Arial" pitchFamily="34" charset="0"/>
                <a:cs typeface="Arial" pitchFamily="34" charset="0"/>
              </a:rPr>
              <a:t>Shader</a:t>
            </a:r>
            <a:endParaRPr lang="en-IN" sz="2000" dirty="0">
              <a:solidFill>
                <a:srgbClr val="0070C0"/>
              </a:solidFill>
              <a:latin typeface="Arial" pitchFamily="34" charset="0"/>
              <a:cs typeface="Arial" pitchFamily="34" charset="0"/>
            </a:endParaRPr>
          </a:p>
        </p:txBody>
      </p:sp>
      <p:pic>
        <p:nvPicPr>
          <p:cNvPr id="5" name="Picture 2"/>
          <p:cNvPicPr>
            <a:picLocks noChangeAspect="1" noChangeArrowheads="1"/>
          </p:cNvPicPr>
          <p:nvPr/>
        </p:nvPicPr>
        <p:blipFill>
          <a:blip r:embed="rId2"/>
          <a:stretch>
            <a:fillRect/>
          </a:stretch>
        </p:blipFill>
        <p:spPr bwMode="auto">
          <a:xfrm>
            <a:off x="2590800" y="1066800"/>
            <a:ext cx="3942095" cy="2190053"/>
          </a:xfrm>
          <a:prstGeom prst="rect">
            <a:avLst/>
          </a:prstGeom>
          <a:noFill/>
          <a:ln w="9525">
            <a:noFill/>
            <a:miter lim="800000"/>
            <a:headEnd/>
            <a:tailEnd/>
          </a:ln>
          <a:effectLst/>
        </p:spPr>
      </p:pic>
      <p:sp>
        <p:nvSpPr>
          <p:cNvPr id="7" name="Rectangle 6"/>
          <p:cNvSpPr/>
          <p:nvPr/>
        </p:nvSpPr>
        <p:spPr>
          <a:xfrm>
            <a:off x="2438400" y="3276600"/>
            <a:ext cx="4495800" cy="830997"/>
          </a:xfrm>
          <a:prstGeom prst="rect">
            <a:avLst/>
          </a:prstGeom>
        </p:spPr>
        <p:txBody>
          <a:bodyPr wrap="square">
            <a:spAutoFit/>
          </a:bodyPr>
          <a:lstStyle/>
          <a:p>
            <a:r>
              <a:rPr lang="en-US" sz="1600" b="1" dirty="0" smtClean="0">
                <a:solidFill>
                  <a:srgbClr val="C00000"/>
                </a:solidFill>
                <a:latin typeface="Arial" pitchFamily="34" charset="0"/>
                <a:cs typeface="Arial" pitchFamily="34" charset="0"/>
              </a:rPr>
              <a:t>Figure 3 </a:t>
            </a:r>
            <a:r>
              <a:rPr lang="en-IN" sz="1600" b="1" dirty="0" smtClean="0">
                <a:solidFill>
                  <a:srgbClr val="C00000"/>
                </a:solidFill>
                <a:latin typeface="Arial" pitchFamily="34" charset="0"/>
                <a:cs typeface="Arial" pitchFamily="34" charset="0"/>
              </a:rPr>
              <a:t> </a:t>
            </a:r>
            <a:r>
              <a:rPr lang="en-IN" sz="1600" dirty="0" smtClean="0">
                <a:latin typeface="Arial" pitchFamily="34" charset="0"/>
                <a:cs typeface="Arial" pitchFamily="34" charset="0"/>
              </a:rPr>
              <a:t>The connections between the </a:t>
            </a:r>
            <a:r>
              <a:rPr lang="en-IN" sz="1600" b="1" dirty="0" err="1" smtClean="0">
                <a:solidFill>
                  <a:srgbClr val="C00000"/>
                </a:solidFill>
                <a:latin typeface="Arial" pitchFamily="34" charset="0"/>
                <a:cs typeface="Arial" pitchFamily="34" charset="0"/>
              </a:rPr>
              <a:t>Blinn</a:t>
            </a:r>
            <a:r>
              <a:rPr lang="en-IN" sz="1600" dirty="0" smtClean="0">
                <a:latin typeface="Arial" pitchFamily="34" charset="0"/>
                <a:cs typeface="Arial" pitchFamily="34" charset="0"/>
              </a:rPr>
              <a:t> and </a:t>
            </a:r>
            <a:r>
              <a:rPr lang="en-IN" sz="1600" b="1" dirty="0" smtClean="0">
                <a:solidFill>
                  <a:srgbClr val="C00000"/>
                </a:solidFill>
                <a:latin typeface="Arial" pitchFamily="34" charset="0"/>
                <a:cs typeface="Arial" pitchFamily="34" charset="0"/>
              </a:rPr>
              <a:t>Material# </a:t>
            </a:r>
            <a:r>
              <a:rPr lang="en-IN" sz="1600" dirty="0" smtClean="0">
                <a:latin typeface="Arial" pitchFamily="34" charset="0"/>
                <a:cs typeface="Arial" pitchFamily="34" charset="0"/>
              </a:rPr>
              <a:t>nodes displayed in the Render Tree workspace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tretch>
            <a:fillRect/>
          </a:stretch>
        </p:blipFill>
        <p:spPr bwMode="auto">
          <a:xfrm>
            <a:off x="2209800" y="457200"/>
            <a:ext cx="4937123" cy="3300943"/>
          </a:xfrm>
          <a:prstGeom prst="rect">
            <a:avLst/>
          </a:prstGeom>
          <a:noFill/>
          <a:ln w="9525">
            <a:noFill/>
            <a:miter lim="800000"/>
            <a:headEnd/>
            <a:tailEnd/>
          </a:ln>
          <a:effectLst/>
        </p:spPr>
      </p:pic>
      <p:sp>
        <p:nvSpPr>
          <p:cNvPr id="8" name="Rectangle 7"/>
          <p:cNvSpPr/>
          <p:nvPr/>
        </p:nvSpPr>
        <p:spPr>
          <a:xfrm>
            <a:off x="2057400" y="3810000"/>
            <a:ext cx="5638800" cy="584775"/>
          </a:xfrm>
          <a:prstGeom prst="rect">
            <a:avLst/>
          </a:prstGeom>
        </p:spPr>
        <p:txBody>
          <a:bodyPr wrap="square">
            <a:spAutoFit/>
          </a:bodyPr>
          <a:lstStyle/>
          <a:p>
            <a:r>
              <a:rPr lang="en-US" sz="1600" b="1" dirty="0" smtClean="0">
                <a:solidFill>
                  <a:srgbClr val="C00000"/>
                </a:solidFill>
                <a:latin typeface="Arial" pitchFamily="34" charset="0"/>
                <a:cs typeface="Arial" pitchFamily="34" charset="0"/>
              </a:rPr>
              <a:t>Figure 4 </a:t>
            </a:r>
            <a:r>
              <a:rPr lang="en-IN" sz="1600" dirty="0" smtClean="0">
                <a:solidFill>
                  <a:srgbClr val="C00000"/>
                </a:solidFill>
                <a:latin typeface="Arial" pitchFamily="34" charset="0"/>
                <a:cs typeface="Arial" pitchFamily="34" charset="0"/>
              </a:rPr>
              <a:t> </a:t>
            </a:r>
            <a:r>
              <a:rPr lang="en-IN" sz="1600" dirty="0" smtClean="0">
                <a:latin typeface="Arial" pitchFamily="34" charset="0"/>
                <a:cs typeface="Arial" pitchFamily="34" charset="0"/>
              </a:rPr>
              <a:t>The </a:t>
            </a:r>
            <a:r>
              <a:rPr lang="en-IN" sz="1600" b="1" dirty="0" err="1" smtClean="0">
                <a:solidFill>
                  <a:srgbClr val="FF0000"/>
                </a:solidFill>
                <a:latin typeface="Arial" pitchFamily="34" charset="0"/>
                <a:cs typeface="Arial" pitchFamily="34" charset="0"/>
              </a:rPr>
              <a:t>Ambient_Occlusion</a:t>
            </a:r>
            <a:r>
              <a:rPr lang="en-IN" sz="1600" b="1" dirty="0" smtClean="0">
                <a:solidFill>
                  <a:srgbClr val="FF0000"/>
                </a:solidFill>
                <a:latin typeface="Arial" pitchFamily="34" charset="0"/>
                <a:cs typeface="Arial" pitchFamily="34" charset="0"/>
              </a:rPr>
              <a:t> (</a:t>
            </a:r>
            <a:r>
              <a:rPr lang="en-IN" sz="1600" b="1" dirty="0" err="1" smtClean="0">
                <a:solidFill>
                  <a:srgbClr val="FF0000"/>
                </a:solidFill>
                <a:latin typeface="Arial" pitchFamily="34" charset="0"/>
                <a:cs typeface="Arial" pitchFamily="34" charset="0"/>
              </a:rPr>
              <a:t>mr</a:t>
            </a:r>
            <a:r>
              <a:rPr lang="en-IN" sz="1600" b="1" dirty="0" smtClean="0">
                <a:solidFill>
                  <a:srgbClr val="FF0000"/>
                </a:solidFill>
                <a:latin typeface="Arial" pitchFamily="34" charset="0"/>
                <a:cs typeface="Arial" pitchFamily="34" charset="0"/>
              </a:rPr>
              <a:t> Texture </a:t>
            </a:r>
            <a:r>
              <a:rPr lang="en-IN" sz="1600" b="1" dirty="0" err="1" smtClean="0">
                <a:solidFill>
                  <a:srgbClr val="FF0000"/>
                </a:solidFill>
                <a:latin typeface="Arial" pitchFamily="34" charset="0"/>
                <a:cs typeface="Arial" pitchFamily="34" charset="0"/>
              </a:rPr>
              <a:t>Shader</a:t>
            </a:r>
            <a:r>
              <a:rPr lang="en-IN" sz="1600" b="1" dirty="0" smtClean="0">
                <a:solidFill>
                  <a:srgbClr val="FF0000"/>
                </a:solidFill>
                <a:latin typeface="Arial" pitchFamily="34" charset="0"/>
                <a:cs typeface="Arial" pitchFamily="34" charset="0"/>
              </a:rPr>
              <a:t>) </a:t>
            </a:r>
            <a:r>
              <a:rPr lang="en-IN" sz="1600" dirty="0" smtClean="0">
                <a:latin typeface="Arial" pitchFamily="34" charset="0"/>
                <a:cs typeface="Arial" pitchFamily="34" charset="0"/>
              </a:rPr>
              <a:t>node added in the Render Tree workspace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838200"/>
            <a:ext cx="1219200" cy="461665"/>
          </a:xfrm>
          <a:prstGeom prst="rect">
            <a:avLst/>
          </a:prstGeom>
        </p:spPr>
        <p:txBody>
          <a:bodyPr wrap="square">
            <a:spAutoFit/>
          </a:bodyPr>
          <a:lstStyle/>
          <a:p>
            <a:endParaRPr lang="en-US" sz="2400" dirty="0">
              <a:solidFill>
                <a:srgbClr val="0070C0"/>
              </a:solidFill>
            </a:endParaRPr>
          </a:p>
        </p:txBody>
      </p:sp>
      <p:pic>
        <p:nvPicPr>
          <p:cNvPr id="6146" name="Picture 2"/>
          <p:cNvPicPr>
            <a:picLocks noChangeAspect="1" noChangeArrowheads="1"/>
          </p:cNvPicPr>
          <p:nvPr/>
        </p:nvPicPr>
        <p:blipFill>
          <a:blip r:embed="rId2"/>
          <a:stretch>
            <a:fillRect/>
          </a:stretch>
        </p:blipFill>
        <p:spPr bwMode="auto">
          <a:xfrm>
            <a:off x="2720123" y="838200"/>
            <a:ext cx="4237153" cy="2816605"/>
          </a:xfrm>
          <a:prstGeom prst="rect">
            <a:avLst/>
          </a:prstGeom>
          <a:noFill/>
          <a:ln w="9525">
            <a:noFill/>
            <a:miter lim="800000"/>
            <a:headEnd/>
            <a:tailEnd/>
          </a:ln>
          <a:effectLst/>
        </p:spPr>
      </p:pic>
      <p:sp>
        <p:nvSpPr>
          <p:cNvPr id="7" name="Rectangle 6"/>
          <p:cNvSpPr/>
          <p:nvPr/>
        </p:nvSpPr>
        <p:spPr>
          <a:xfrm>
            <a:off x="1600200" y="3733800"/>
            <a:ext cx="6400800" cy="830997"/>
          </a:xfrm>
          <a:prstGeom prst="rect">
            <a:avLst/>
          </a:prstGeom>
        </p:spPr>
        <p:txBody>
          <a:bodyPr wrap="square">
            <a:spAutoFit/>
          </a:bodyPr>
          <a:lstStyle/>
          <a:p>
            <a:r>
              <a:rPr lang="en-US" sz="1600" b="1" dirty="0" smtClean="0">
                <a:solidFill>
                  <a:srgbClr val="C00000"/>
                </a:solidFill>
                <a:latin typeface="Arial" pitchFamily="34" charset="0"/>
                <a:cs typeface="Arial" pitchFamily="34" charset="0"/>
              </a:rPr>
              <a:t>Figure 5  </a:t>
            </a:r>
            <a:r>
              <a:rPr lang="en-IN" sz="1600" dirty="0" smtClean="0"/>
              <a:t>Connection established between the </a:t>
            </a:r>
            <a:r>
              <a:rPr lang="en-IN" sz="1600" b="1" dirty="0" smtClean="0">
                <a:solidFill>
                  <a:srgbClr val="FF0000"/>
                </a:solidFill>
              </a:rPr>
              <a:t>out</a:t>
            </a:r>
            <a:r>
              <a:rPr lang="en-IN" sz="1600" dirty="0" smtClean="0"/>
              <a:t> port of the </a:t>
            </a:r>
            <a:r>
              <a:rPr lang="en-IN" sz="1600" b="1" dirty="0" err="1" smtClean="0">
                <a:solidFill>
                  <a:srgbClr val="FF0000"/>
                </a:solidFill>
              </a:rPr>
              <a:t>Ambient_Occlusion</a:t>
            </a:r>
            <a:r>
              <a:rPr lang="en-IN" sz="1600" b="1" dirty="0" smtClean="0">
                <a:solidFill>
                  <a:srgbClr val="FF0000"/>
                </a:solidFill>
              </a:rPr>
              <a:t> (</a:t>
            </a:r>
            <a:r>
              <a:rPr lang="en-IN" sz="1600" b="1" dirty="0" err="1" smtClean="0">
                <a:solidFill>
                  <a:srgbClr val="FF0000"/>
                </a:solidFill>
              </a:rPr>
              <a:t>mr</a:t>
            </a:r>
            <a:r>
              <a:rPr lang="en-IN" sz="1600" b="1" dirty="0" smtClean="0">
                <a:solidFill>
                  <a:srgbClr val="FF0000"/>
                </a:solidFill>
              </a:rPr>
              <a:t> Texture </a:t>
            </a:r>
            <a:r>
              <a:rPr lang="en-IN" sz="1600" b="1" dirty="0" err="1" smtClean="0">
                <a:solidFill>
                  <a:srgbClr val="FF0000"/>
                </a:solidFill>
              </a:rPr>
              <a:t>Shader</a:t>
            </a:r>
            <a:r>
              <a:rPr lang="en-IN" sz="1600" b="1" dirty="0" smtClean="0">
                <a:solidFill>
                  <a:srgbClr val="FF0000"/>
                </a:solidFill>
              </a:rPr>
              <a:t>) </a:t>
            </a:r>
            <a:r>
              <a:rPr lang="en-IN" sz="1600" dirty="0" smtClean="0"/>
              <a:t>node and the </a:t>
            </a:r>
            <a:r>
              <a:rPr lang="en-IN" sz="1600" dirty="0" smtClean="0">
                <a:solidFill>
                  <a:srgbClr val="FF0000"/>
                </a:solidFill>
              </a:rPr>
              <a:t>diffuse</a:t>
            </a:r>
            <a:r>
              <a:rPr lang="en-IN" sz="1600" dirty="0" smtClean="0"/>
              <a:t> port of the </a:t>
            </a:r>
            <a:r>
              <a:rPr lang="en-IN" sz="1600" dirty="0" err="1" smtClean="0">
                <a:solidFill>
                  <a:srgbClr val="FF0000"/>
                </a:solidFill>
              </a:rPr>
              <a:t>Blinn</a:t>
            </a:r>
            <a:r>
              <a:rPr lang="en-IN" sz="1600" dirty="0" smtClean="0"/>
              <a:t> node</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1" nodeType="withEffect" nodePh="1">
                                  <p:stCondLst>
                                    <p:cond delay="0"/>
                                  </p:stCondLst>
                                  <p:endCondLst>
                                    <p:cond evt="begin" delay="0">
                                      <p:tn val="8"/>
                                    </p:cond>
                                  </p:end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2" nodeType="withEffect" nodePh="1">
                                  <p:stCondLst>
                                    <p:cond delay="0"/>
                                  </p:stCondLst>
                                  <p:endCondLst>
                                    <p:cond evt="begin" delay="0">
                                      <p:tn val="11"/>
                                    </p:cond>
                                  </p:end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3" nodeType="withEffect" nodePh="1">
                                  <p:stCondLst>
                                    <p:cond delay="0"/>
                                  </p:stCondLst>
                                  <p:endCondLst>
                                    <p:cond evt="begin" delay="0">
                                      <p:tn val="14"/>
                                    </p:cond>
                                  </p:end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grpId="4" nodeType="withEffect" nodePh="1">
                                  <p:stCondLst>
                                    <p:cond delay="0"/>
                                  </p:stCondLst>
                                  <p:endCondLst>
                                    <p:cond evt="begin" delay="0">
                                      <p:tn val="17"/>
                                    </p:cond>
                                  </p:end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par>
                                <p:cTn id="20" presetID="9" presetClass="entr" presetSubtype="0" fill="hold" nodeType="withEffect">
                                  <p:stCondLst>
                                    <p:cond delay="0"/>
                                  </p:stCondLst>
                                  <p:childTnLst>
                                    <p:set>
                                      <p:cBhvr>
                                        <p:cTn id="21" dur="1" fill="hold">
                                          <p:stCondLst>
                                            <p:cond delay="0"/>
                                          </p:stCondLst>
                                        </p:cTn>
                                        <p:tgtEl>
                                          <p:spTgt spid="6146"/>
                                        </p:tgtEl>
                                        <p:attrNameLst>
                                          <p:attrName>style.visibility</p:attrName>
                                        </p:attrNameLst>
                                      </p:cBhvr>
                                      <p:to>
                                        <p:strVal val="visible"/>
                                      </p:to>
                                    </p:set>
                                    <p:animEffect transition="in" filter="dissolve">
                                      <p:cBhvr>
                                        <p:cTn id="22" dur="500"/>
                                        <p:tgtEl>
                                          <p:spTgt spid="6146"/>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5" grpId="3"/>
      <p:bldP spid="5" grpId="4"/>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tretch>
            <a:fillRect/>
          </a:stretch>
        </p:blipFill>
        <p:spPr bwMode="auto">
          <a:xfrm>
            <a:off x="2209800" y="685800"/>
            <a:ext cx="5661790" cy="2971800"/>
          </a:xfrm>
          <a:prstGeom prst="rect">
            <a:avLst/>
          </a:prstGeom>
          <a:noFill/>
          <a:ln w="9525">
            <a:noFill/>
            <a:miter lim="800000"/>
            <a:headEnd/>
            <a:tailEnd/>
          </a:ln>
          <a:effectLst/>
        </p:spPr>
      </p:pic>
      <p:sp>
        <p:nvSpPr>
          <p:cNvPr id="9" name="Rectangle 8"/>
          <p:cNvSpPr/>
          <p:nvPr/>
        </p:nvSpPr>
        <p:spPr>
          <a:xfrm>
            <a:off x="2667000" y="3700046"/>
            <a:ext cx="4572000" cy="338554"/>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6  </a:t>
            </a:r>
            <a:r>
              <a:rPr lang="en-US" sz="1600" dirty="0" smtClean="0">
                <a:latin typeface="Arial" pitchFamily="34" charset="0"/>
                <a:cs typeface="Arial" pitchFamily="34" charset="0"/>
              </a:rPr>
              <a:t>The rendered output of the scene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8100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Adding Light to the Scene</a:t>
            </a:r>
          </a:p>
        </p:txBody>
      </p:sp>
      <p:pic>
        <p:nvPicPr>
          <p:cNvPr id="8194" name="Picture 2"/>
          <p:cNvPicPr>
            <a:picLocks noChangeAspect="1" noChangeArrowheads="1"/>
          </p:cNvPicPr>
          <p:nvPr/>
        </p:nvPicPr>
        <p:blipFill>
          <a:blip r:embed="rId2"/>
          <a:stretch>
            <a:fillRect/>
          </a:stretch>
        </p:blipFill>
        <p:spPr bwMode="auto">
          <a:xfrm>
            <a:off x="1600200" y="914400"/>
            <a:ext cx="6687127" cy="3048000"/>
          </a:xfrm>
          <a:prstGeom prst="rect">
            <a:avLst/>
          </a:prstGeom>
          <a:noFill/>
          <a:ln w="9525">
            <a:noFill/>
            <a:miter lim="800000"/>
            <a:headEnd/>
            <a:tailEnd/>
          </a:ln>
          <a:effectLst/>
        </p:spPr>
      </p:pic>
      <p:sp>
        <p:nvSpPr>
          <p:cNvPr id="6" name="Rectangle 5"/>
          <p:cNvSpPr/>
          <p:nvPr/>
        </p:nvSpPr>
        <p:spPr>
          <a:xfrm>
            <a:off x="2286000" y="4004846"/>
            <a:ext cx="53340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7 </a:t>
            </a:r>
            <a:r>
              <a:rPr lang="en-US" sz="1600" dirty="0" smtClean="0">
                <a:latin typeface="Arial" pitchFamily="34" charset="0"/>
                <a:cs typeface="Arial" pitchFamily="34" charset="0"/>
              </a:rPr>
              <a:t>The Spot light aligned in viewports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8194"/>
                                        </p:tgtEl>
                                        <p:attrNameLst>
                                          <p:attrName>style.visibility</p:attrName>
                                        </p:attrNameLst>
                                      </p:cBhvr>
                                      <p:to>
                                        <p:strVal val="visible"/>
                                      </p:to>
                                    </p:set>
                                    <p:animEffect transition="in" filter="dissolve">
                                      <p:cBhvr>
                                        <p:cTn id="10" dur="500"/>
                                        <p:tgtEl>
                                          <p:spTgt spid="819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tretch>
            <a:fillRect/>
          </a:stretch>
        </p:blipFill>
        <p:spPr bwMode="auto">
          <a:xfrm>
            <a:off x="2286000" y="1276448"/>
            <a:ext cx="5367337" cy="2821292"/>
          </a:xfrm>
          <a:prstGeom prst="rect">
            <a:avLst/>
          </a:prstGeom>
          <a:noFill/>
          <a:ln w="9525">
            <a:noFill/>
            <a:miter lim="800000"/>
            <a:headEnd/>
            <a:tailEnd/>
          </a:ln>
          <a:effectLst/>
        </p:spPr>
      </p:pic>
      <p:sp>
        <p:nvSpPr>
          <p:cNvPr id="9" name="Rectangle 8"/>
          <p:cNvSpPr/>
          <p:nvPr/>
        </p:nvSpPr>
        <p:spPr>
          <a:xfrm>
            <a:off x="2209800" y="4191000"/>
            <a:ext cx="58674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8  </a:t>
            </a:r>
            <a:r>
              <a:rPr lang="en-IN" sz="1600" dirty="0" smtClean="0">
                <a:latin typeface="Arial" pitchFamily="34" charset="0"/>
                <a:cs typeface="Arial" pitchFamily="34" charset="0"/>
              </a:rPr>
              <a:t>Rendered region displayed in the Camera viewport</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dissolve">
                                      <p:cBhvr>
                                        <p:cTn id="7" dur="500"/>
                                        <p:tgtEl>
                                          <p:spTgt spid="921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Autodesk Softimage 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Autodesk Softimage 2014</Template>
  <TotalTime>2474</TotalTime>
  <Words>552</Words>
  <Application>Microsoft Office PowerPoint</Application>
  <PresentationFormat>On-screen Show (4:3)</PresentationFormat>
  <Paragraphs>65</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Autodesk Softimage 2014</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Cadcim</dc:creator>
  <cp:lastModifiedBy>Cad cim</cp:lastModifiedBy>
  <cp:revision>456</cp:revision>
  <dcterms:created xsi:type="dcterms:W3CDTF">2012-09-20T06:50:46Z</dcterms:created>
  <dcterms:modified xsi:type="dcterms:W3CDTF">2013-07-17T05:48:47Z</dcterms:modified>
</cp:coreProperties>
</file>